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10058400" cx="7772400"/>
  <p:notesSz cx="6858000" cy="9144000"/>
  <p:embeddedFontLst>
    <p:embeddedFont>
      <p:font typeface="Raleway"/>
      <p:regular r:id="rId44"/>
      <p:bold r:id="rId45"/>
      <p:italic r:id="rId46"/>
      <p:boldItalic r:id="rId47"/>
    </p:embeddedFont>
    <p:embeddedFont>
      <p:font typeface="Finger Paint"/>
      <p:regular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95C6EDB-8DA4-4031-B194-D47624A4FF25}">
  <a:tblStyle styleId="{095C6EDB-8DA4-4031-B194-D47624A4FF2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Raleway-regular.fntdata"/><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font" Target="fonts/Raleway-italic.fntdata"/><Relationship Id="rId23" Type="http://schemas.openxmlformats.org/officeDocument/2006/relationships/slide" Target="slides/slide17.xml"/><Relationship Id="rId45" Type="http://schemas.openxmlformats.org/officeDocument/2006/relationships/font" Target="fonts/Raleway-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48" Type="http://schemas.openxmlformats.org/officeDocument/2006/relationships/font" Target="fonts/FingerPaint-regular.fntdata"/><Relationship Id="rId25" Type="http://schemas.openxmlformats.org/officeDocument/2006/relationships/slide" Target="slides/slide19.xml"/><Relationship Id="rId47" Type="http://schemas.openxmlformats.org/officeDocument/2006/relationships/font" Target="fonts/Raleway-bold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cb9c002053_0_1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cb9c00205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d09c198224_0_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d09c19822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c7c7730a40_0_3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c7c7730a4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c7c7730a40_0_15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c7c7730a40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c7c7730a40_0_4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c7c7730a4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d09c198224_0_1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d09c19822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c7c7730a40_0_4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c7c7730a40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7a17181b9f_3_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7a17181b9f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c7c7730a40_0_5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c7c7730a40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c7c7730a40_0_19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c7c7730a40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7a17181b9f_3_1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7a17181b9f_3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cb9c002053_0_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cb9c00205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7a2c36354e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7a2c3635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c7c7730a40_0_6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c7c7730a40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c7c7730a40_0_21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c7c7730a40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7a17181b9f_3_3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7a17181b9f_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c7c7730a40_0_8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c7c7730a4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c7c7730a40_0_9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c7c7730a40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c7c7730a40_0_28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c7c7730a40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c7c7730a40_0_8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c7c7730a40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c7c7730a40_0_39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c7c7730a40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cb9c002053_0_7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cb9c002053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cb9c002053_0_4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cb9c002053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7a2c36354e_0_5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7a2c36354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c7c7730a40_0_42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c7c7730a40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c7c7730a40_0_43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c7c7730a40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c7c7730a40_0_43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c7c7730a40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c7c7730a40_0_44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c7c7730a40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c7c7730a40_0_46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c7c7730a40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c7c7730a40_0_47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c7c7730a40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c7c7730a40_0_46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c7c7730a40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c7c7730a40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c7c7730a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cb9c002053_0_6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cb9c002053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c7c7730a40_0_12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c7c7730a40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c7c7730a40_0_13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c7c7730a40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cb9c002053_0_7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cb9c002053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c7c7730a40_0_1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c7c7730a4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600" cy="7226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6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16.png"/><Relationship Id="rId13" Type="http://schemas.openxmlformats.org/officeDocument/2006/relationships/image" Target="../media/image24.png"/><Relationship Id="rId12"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12.png"/><Relationship Id="rId9" Type="http://schemas.openxmlformats.org/officeDocument/2006/relationships/image" Target="../media/image18.png"/><Relationship Id="rId15" Type="http://schemas.openxmlformats.org/officeDocument/2006/relationships/image" Target="../media/image5.jpg"/><Relationship Id="rId14" Type="http://schemas.openxmlformats.org/officeDocument/2006/relationships/image" Target="../media/image26.png"/><Relationship Id="rId5" Type="http://schemas.openxmlformats.org/officeDocument/2006/relationships/image" Target="../media/image13.png"/><Relationship Id="rId6" Type="http://schemas.openxmlformats.org/officeDocument/2006/relationships/image" Target="../media/image20.png"/><Relationship Id="rId7" Type="http://schemas.openxmlformats.org/officeDocument/2006/relationships/image" Target="../media/image14.png"/><Relationship Id="rId8"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1.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4.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2.png"/><Relationship Id="rId4"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34.png"/><Relationship Id="rId5" Type="http://schemas.openxmlformats.org/officeDocument/2006/relationships/image" Target="../media/image36.png"/><Relationship Id="rId6"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7.png"/></Relationships>
</file>

<file path=ppt/slides/_rels/slide3.xml.rels><?xml version="1.0" encoding="UTF-8" standalone="yes"?><Relationships xmlns="http://schemas.openxmlformats.org/package/2006/relationships"><Relationship Id="rId20" Type="http://schemas.openxmlformats.org/officeDocument/2006/relationships/slide" Target="/ppt/slides/slide33.xml"/><Relationship Id="rId11" Type="http://schemas.openxmlformats.org/officeDocument/2006/relationships/slide" Target="/ppt/slides/slide17.xml"/><Relationship Id="rId22" Type="http://schemas.openxmlformats.org/officeDocument/2006/relationships/slide" Target="/ppt/slides/slide37.xml"/><Relationship Id="rId10" Type="http://schemas.openxmlformats.org/officeDocument/2006/relationships/slide" Target="/ppt/slides/slide15.xml"/><Relationship Id="rId21" Type="http://schemas.openxmlformats.org/officeDocument/2006/relationships/slide" Target="/ppt/slides/slide37.xml"/><Relationship Id="rId13" Type="http://schemas.openxmlformats.org/officeDocument/2006/relationships/slide" Target="/ppt/slides/slide21.xml"/><Relationship Id="rId12" Type="http://schemas.openxmlformats.org/officeDocument/2006/relationships/slide" Target="/ppt/slides/slide18.xm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slide" Target="/ppt/slides/slide4.xml"/><Relationship Id="rId9" Type="http://schemas.openxmlformats.org/officeDocument/2006/relationships/slide" Target="/ppt/slides/slide13.xml"/><Relationship Id="rId15" Type="http://schemas.openxmlformats.org/officeDocument/2006/relationships/slide" Target="/ppt/slides/slide24.xml"/><Relationship Id="rId14" Type="http://schemas.openxmlformats.org/officeDocument/2006/relationships/slide" Target="/ppt/slides/slide22.xml"/><Relationship Id="rId17" Type="http://schemas.openxmlformats.org/officeDocument/2006/relationships/slide" Target="/ppt/slides/slide27.xml"/><Relationship Id="rId16" Type="http://schemas.openxmlformats.org/officeDocument/2006/relationships/slide" Target="/ppt/slides/slide25.xml"/><Relationship Id="rId5" Type="http://schemas.openxmlformats.org/officeDocument/2006/relationships/slide" Target="/ppt/slides/slide6.xml"/><Relationship Id="rId19" Type="http://schemas.openxmlformats.org/officeDocument/2006/relationships/slide" Target="/ppt/slides/slide32.xml"/><Relationship Id="rId6" Type="http://schemas.openxmlformats.org/officeDocument/2006/relationships/slide" Target="/ppt/slides/slide7.xml"/><Relationship Id="rId18" Type="http://schemas.openxmlformats.org/officeDocument/2006/relationships/slide" Target="/ppt/slides/slide31.xml"/><Relationship Id="rId7" Type="http://schemas.openxmlformats.org/officeDocument/2006/relationships/slide" Target="/ppt/slides/slide9.xml"/><Relationship Id="rId8" Type="http://schemas.openxmlformats.org/officeDocument/2006/relationships/slide" Target="/ppt/slides/slide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0.png"/><Relationship Id="rId4" Type="http://schemas.openxmlformats.org/officeDocument/2006/relationships/image" Target="../media/image42.png"/><Relationship Id="rId5" Type="http://schemas.openxmlformats.org/officeDocument/2006/relationships/image" Target="../media/image45.png"/><Relationship Id="rId6"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8.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6.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4.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6.png"/></Relationships>
</file>

<file path=ppt/slides/_rels/slide9.xml.rels><?xml version="1.0" encoding="UTF-8" standalone="yes"?><Relationships xmlns="http://schemas.openxmlformats.org/package/2006/relationships"><Relationship Id="rId11" Type="http://schemas.openxmlformats.org/officeDocument/2006/relationships/image" Target="../media/image5.jpg"/><Relationship Id="rId10"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title"/>
          </p:nvPr>
        </p:nvSpPr>
        <p:spPr>
          <a:xfrm>
            <a:off x="798300" y="2187025"/>
            <a:ext cx="1545900" cy="77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latin typeface="Finger Paint"/>
                <a:ea typeface="Finger Paint"/>
                <a:cs typeface="Finger Paint"/>
                <a:sym typeface="Finger Paint"/>
              </a:rPr>
              <a:t>Name</a:t>
            </a:r>
            <a:endParaRPr>
              <a:solidFill>
                <a:srgbClr val="FFFFFF"/>
              </a:solidFill>
              <a:latin typeface="Finger Paint"/>
              <a:ea typeface="Finger Paint"/>
              <a:cs typeface="Finger Paint"/>
              <a:sym typeface="Finger Paint"/>
            </a:endParaRPr>
          </a:p>
        </p:txBody>
      </p:sp>
      <p:sp>
        <p:nvSpPr>
          <p:cNvPr id="55" name="Google Shape;55;p13"/>
          <p:cNvSpPr txBox="1"/>
          <p:nvPr>
            <p:ph type="title"/>
          </p:nvPr>
        </p:nvSpPr>
        <p:spPr>
          <a:xfrm>
            <a:off x="2026650" y="2187025"/>
            <a:ext cx="5325300" cy="77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_ _ _ _ _ _ _ _ _ _ _ _ _ _ _ _ _</a:t>
            </a:r>
            <a:endParaRPr>
              <a:solidFill>
                <a:srgbClr val="FFFFFF"/>
              </a:solidFill>
            </a:endParaRPr>
          </a:p>
        </p:txBody>
      </p:sp>
      <p:sp>
        <p:nvSpPr>
          <p:cNvPr id="56" name="Google Shape;56;p13"/>
          <p:cNvSpPr txBox="1"/>
          <p:nvPr/>
        </p:nvSpPr>
        <p:spPr>
          <a:xfrm>
            <a:off x="2041901" y="1080150"/>
            <a:ext cx="4444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rgbClr val="F18A31"/>
                </a:solidFill>
                <a:latin typeface="Finger Paint"/>
                <a:ea typeface="Finger Paint"/>
                <a:cs typeface="Finger Paint"/>
                <a:sym typeface="Finger Paint"/>
              </a:rPr>
              <a:t>Stop the Spread</a:t>
            </a:r>
            <a:endParaRPr sz="3300">
              <a:solidFill>
                <a:srgbClr val="F18A31"/>
              </a:solidFill>
              <a:latin typeface="Finger Paint"/>
              <a:ea typeface="Finger Paint"/>
              <a:cs typeface="Finger Paint"/>
              <a:sym typeface="Finger Paint"/>
            </a:endParaRPr>
          </a:p>
        </p:txBody>
      </p:sp>
      <p:sp>
        <p:nvSpPr>
          <p:cNvPr id="57" name="Google Shape;57;p13"/>
          <p:cNvSpPr txBox="1"/>
          <p:nvPr/>
        </p:nvSpPr>
        <p:spPr>
          <a:xfrm>
            <a:off x="2270501" y="387450"/>
            <a:ext cx="4444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rgbClr val="2EAEF1"/>
                </a:solidFill>
                <a:latin typeface="Finger Paint"/>
                <a:ea typeface="Finger Paint"/>
                <a:cs typeface="Finger Paint"/>
                <a:sym typeface="Finger Paint"/>
              </a:rPr>
              <a:t>My Mission Log</a:t>
            </a:r>
            <a:endParaRPr sz="3300">
              <a:solidFill>
                <a:srgbClr val="2EAEF1"/>
              </a:solidFill>
              <a:latin typeface="Finger Paint"/>
              <a:ea typeface="Finger Paint"/>
              <a:cs typeface="Finger Paint"/>
              <a:sym typeface="Finger Paint"/>
            </a:endParaRPr>
          </a:p>
        </p:txBody>
      </p:sp>
      <p:sp>
        <p:nvSpPr>
          <p:cNvPr id="58" name="Google Shape;58;p13"/>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2"/>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62" name="Google Shape;162;p22"/>
          <p:cNvSpPr txBox="1"/>
          <p:nvPr>
            <p:ph idx="1" type="body"/>
          </p:nvPr>
        </p:nvSpPr>
        <p:spPr>
          <a:xfrm>
            <a:off x="264945" y="2253729"/>
            <a:ext cx="7242600" cy="6681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63" name="Google Shape;163;p2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 name="Shape 167"/>
        <p:cNvGrpSpPr/>
        <p:nvPr/>
      </p:nvGrpSpPr>
      <p:grpSpPr>
        <a:xfrm>
          <a:off x="0" y="0"/>
          <a:ext cx="0" cy="0"/>
          <a:chOff x="0" y="0"/>
          <a:chExt cx="0" cy="0"/>
        </a:xfrm>
      </p:grpSpPr>
      <p:sp>
        <p:nvSpPr>
          <p:cNvPr id="168" name="Google Shape;168;p23"/>
          <p:cNvSpPr txBox="1"/>
          <p:nvPr/>
        </p:nvSpPr>
        <p:spPr>
          <a:xfrm>
            <a:off x="2161476" y="179650"/>
            <a:ext cx="36687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002B54"/>
                </a:solidFill>
                <a:latin typeface="Finger Paint"/>
                <a:ea typeface="Finger Paint"/>
                <a:cs typeface="Finger Paint"/>
                <a:sym typeface="Finger Paint"/>
              </a:rPr>
              <a:t>3.3 What causes disease spread? </a:t>
            </a:r>
            <a:endParaRPr sz="2400">
              <a:solidFill>
                <a:srgbClr val="002B54"/>
              </a:solidFill>
              <a:latin typeface="Finger Paint"/>
              <a:ea typeface="Finger Paint"/>
              <a:cs typeface="Finger Paint"/>
              <a:sym typeface="Finger Paint"/>
            </a:endParaRPr>
          </a:p>
        </p:txBody>
      </p:sp>
      <p:sp>
        <p:nvSpPr>
          <p:cNvPr id="169" name="Google Shape;169;p23"/>
          <p:cNvSpPr txBox="1"/>
          <p:nvPr/>
        </p:nvSpPr>
        <p:spPr>
          <a:xfrm>
            <a:off x="183200" y="2240114"/>
            <a:ext cx="74433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002B54"/>
              </a:buClr>
              <a:buSzPts val="1800"/>
              <a:buFont typeface="Raleway"/>
              <a:buAutoNum type="arabicParenR"/>
            </a:pPr>
            <a:r>
              <a:rPr lang="en" sz="1800">
                <a:solidFill>
                  <a:srgbClr val="002B54"/>
                </a:solidFill>
                <a:latin typeface="Raleway"/>
                <a:ea typeface="Raleway"/>
                <a:cs typeface="Raleway"/>
                <a:sym typeface="Raleway"/>
              </a:rPr>
              <a:t>What are the most important ideas or parts of the text? </a:t>
            </a:r>
            <a:endParaRPr sz="1800">
              <a:solidFill>
                <a:srgbClr val="002B54"/>
              </a:solidFill>
              <a:latin typeface="Raleway"/>
              <a:ea typeface="Raleway"/>
              <a:cs typeface="Raleway"/>
              <a:sym typeface="Raleway"/>
            </a:endParaRPr>
          </a:p>
        </p:txBody>
      </p:sp>
      <p:sp>
        <p:nvSpPr>
          <p:cNvPr id="170" name="Google Shape;170;p23"/>
          <p:cNvSpPr txBox="1"/>
          <p:nvPr/>
        </p:nvSpPr>
        <p:spPr>
          <a:xfrm>
            <a:off x="183225" y="5506032"/>
            <a:ext cx="74433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2) </a:t>
            </a:r>
            <a:r>
              <a:rPr lang="en" sz="1800">
                <a:solidFill>
                  <a:srgbClr val="002B54"/>
                </a:solidFill>
                <a:latin typeface="Raleway"/>
                <a:ea typeface="Raleway"/>
                <a:cs typeface="Raleway"/>
                <a:sym typeface="Raleway"/>
              </a:rPr>
              <a:t>What did you find confusing?</a:t>
            </a:r>
            <a:endParaRPr sz="1800">
              <a:solidFill>
                <a:srgbClr val="002B54"/>
              </a:solidFill>
              <a:latin typeface="Raleway"/>
              <a:ea typeface="Raleway"/>
              <a:cs typeface="Raleway"/>
              <a:sym typeface="Raleway"/>
            </a:endParaRPr>
          </a:p>
        </p:txBody>
      </p:sp>
      <p:sp>
        <p:nvSpPr>
          <p:cNvPr id="171" name="Google Shape;171;p23"/>
          <p:cNvSpPr txBox="1"/>
          <p:nvPr>
            <p:ph idx="12" type="sldNum"/>
          </p:nvPr>
        </p:nvSpPr>
        <p:spPr>
          <a:xfrm>
            <a:off x="7201589" y="93477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
        <p:nvSpPr>
          <p:cNvPr id="172" name="Google Shape;172;p23"/>
          <p:cNvSpPr/>
          <p:nvPr/>
        </p:nvSpPr>
        <p:spPr>
          <a:xfrm>
            <a:off x="158458" y="2701814"/>
            <a:ext cx="7443300" cy="2796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3"/>
          <p:cNvSpPr/>
          <p:nvPr/>
        </p:nvSpPr>
        <p:spPr>
          <a:xfrm>
            <a:off x="168046" y="5967732"/>
            <a:ext cx="7443300" cy="3690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3"/>
          <p:cNvSpPr txBox="1"/>
          <p:nvPr/>
        </p:nvSpPr>
        <p:spPr>
          <a:xfrm>
            <a:off x="128325" y="1366704"/>
            <a:ext cx="75348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600">
                <a:solidFill>
                  <a:srgbClr val="002B54"/>
                </a:solidFill>
                <a:latin typeface="Raleway"/>
                <a:ea typeface="Raleway"/>
                <a:cs typeface="Raleway"/>
                <a:sym typeface="Raleway"/>
              </a:rPr>
              <a:t>Directions: </a:t>
            </a:r>
            <a:r>
              <a:rPr lang="en" sz="1600">
                <a:solidFill>
                  <a:srgbClr val="002B54"/>
                </a:solidFill>
                <a:latin typeface="Raleway"/>
                <a:ea typeface="Raleway"/>
                <a:cs typeface="Raleway"/>
                <a:sym typeface="Raleway"/>
              </a:rPr>
              <a:t>Note-taking time! Use the questions below to help you write down important details and evidence from the text that will help you with our project!</a:t>
            </a:r>
            <a:endParaRPr sz="1600">
              <a:solidFill>
                <a:srgbClr val="002B54"/>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4"/>
          <p:cNvSpPr/>
          <p:nvPr/>
        </p:nvSpPr>
        <p:spPr>
          <a:xfrm>
            <a:off x="164625" y="7336250"/>
            <a:ext cx="7443300" cy="237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80" name="Google Shape;180;p24"/>
          <p:cNvPicPr preferRelativeResize="0"/>
          <p:nvPr/>
        </p:nvPicPr>
        <p:blipFill rotWithShape="1">
          <a:blip r:embed="rId3">
            <a:alphaModFix/>
          </a:blip>
          <a:srcRect b="0" l="0" r="0" t="0"/>
          <a:stretch/>
        </p:blipFill>
        <p:spPr>
          <a:xfrm>
            <a:off x="152400" y="152400"/>
            <a:ext cx="7467599" cy="439271"/>
          </a:xfrm>
          <a:prstGeom prst="rect">
            <a:avLst/>
          </a:prstGeom>
          <a:noFill/>
          <a:ln>
            <a:noFill/>
          </a:ln>
        </p:spPr>
      </p:pic>
      <p:sp>
        <p:nvSpPr>
          <p:cNvPr id="181" name="Google Shape;181;p24"/>
          <p:cNvSpPr txBox="1"/>
          <p:nvPr/>
        </p:nvSpPr>
        <p:spPr>
          <a:xfrm>
            <a:off x="164513" y="751000"/>
            <a:ext cx="74433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3) How does this connect to other parts of what you read or what you know? </a:t>
            </a:r>
            <a:r>
              <a:rPr lang="en" sz="1800">
                <a:solidFill>
                  <a:srgbClr val="002B54"/>
                </a:solidFill>
                <a:latin typeface="Raleway"/>
                <a:ea typeface="Raleway"/>
                <a:cs typeface="Raleway"/>
                <a:sym typeface="Raleway"/>
              </a:rPr>
              <a:t> </a:t>
            </a:r>
            <a:endParaRPr sz="1800">
              <a:solidFill>
                <a:srgbClr val="002B54"/>
              </a:solidFill>
            </a:endParaRPr>
          </a:p>
        </p:txBody>
      </p:sp>
      <p:sp>
        <p:nvSpPr>
          <p:cNvPr id="182" name="Google Shape;182;p24"/>
          <p:cNvSpPr txBox="1"/>
          <p:nvPr/>
        </p:nvSpPr>
        <p:spPr>
          <a:xfrm>
            <a:off x="164538" y="3884332"/>
            <a:ext cx="74433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4) What information have you learned that could be helpful to your “Take Action” project (advertising campaign)?</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t/>
            </a:r>
            <a:endParaRPr sz="1800">
              <a:solidFill>
                <a:schemeClr val="dk1"/>
              </a:solidFill>
              <a:latin typeface="Raleway"/>
              <a:ea typeface="Raleway"/>
              <a:cs typeface="Raleway"/>
              <a:sym typeface="Raleway"/>
            </a:endParaRPr>
          </a:p>
        </p:txBody>
      </p:sp>
      <p:sp>
        <p:nvSpPr>
          <p:cNvPr id="183" name="Google Shape;183;p24"/>
          <p:cNvSpPr txBox="1"/>
          <p:nvPr/>
        </p:nvSpPr>
        <p:spPr>
          <a:xfrm>
            <a:off x="164563" y="6779941"/>
            <a:ext cx="74433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5) What have you learned about the life habit of curiosity? </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t/>
            </a:r>
            <a:endParaRPr sz="1800">
              <a:solidFill>
                <a:schemeClr val="dk1"/>
              </a:solidFill>
              <a:latin typeface="Raleway"/>
              <a:ea typeface="Raleway"/>
              <a:cs typeface="Raleway"/>
              <a:sym typeface="Raleway"/>
            </a:endParaRPr>
          </a:p>
        </p:txBody>
      </p:sp>
      <p:sp>
        <p:nvSpPr>
          <p:cNvPr id="184" name="Google Shape;184;p24"/>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
        <p:nvSpPr>
          <p:cNvPr id="185" name="Google Shape;185;p24"/>
          <p:cNvSpPr/>
          <p:nvPr/>
        </p:nvSpPr>
        <p:spPr>
          <a:xfrm>
            <a:off x="164625" y="1510124"/>
            <a:ext cx="7443300" cy="237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4"/>
          <p:cNvSpPr/>
          <p:nvPr/>
        </p:nvSpPr>
        <p:spPr>
          <a:xfrm>
            <a:off x="164625" y="4726574"/>
            <a:ext cx="7443300" cy="1867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0" name="Shape 190"/>
        <p:cNvGrpSpPr/>
        <p:nvPr/>
      </p:nvGrpSpPr>
      <p:grpSpPr>
        <a:xfrm>
          <a:off x="0" y="0"/>
          <a:ext cx="0" cy="0"/>
          <a:chOff x="0" y="0"/>
          <a:chExt cx="0" cy="0"/>
        </a:xfrm>
      </p:grpSpPr>
      <p:sp>
        <p:nvSpPr>
          <p:cNvPr id="191" name="Google Shape;191;p25"/>
          <p:cNvSpPr txBox="1"/>
          <p:nvPr/>
        </p:nvSpPr>
        <p:spPr>
          <a:xfrm>
            <a:off x="1956752" y="240850"/>
            <a:ext cx="3858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002B54"/>
                </a:solidFill>
                <a:latin typeface="Finger Paint"/>
                <a:ea typeface="Finger Paint"/>
                <a:cs typeface="Finger Paint"/>
                <a:sym typeface="Finger Paint"/>
              </a:rPr>
              <a:t>3</a:t>
            </a:r>
            <a:r>
              <a:rPr lang="en" sz="2800">
                <a:solidFill>
                  <a:srgbClr val="002B54"/>
                </a:solidFill>
                <a:latin typeface="Finger Paint"/>
                <a:ea typeface="Finger Paint"/>
                <a:cs typeface="Finger Paint"/>
                <a:sym typeface="Finger Paint"/>
              </a:rPr>
              <a:t>.4 Cause &amp; Effect</a:t>
            </a:r>
            <a:endParaRPr sz="2800">
              <a:solidFill>
                <a:srgbClr val="002B54"/>
              </a:solidFill>
              <a:latin typeface="Finger Paint"/>
              <a:ea typeface="Finger Paint"/>
              <a:cs typeface="Finger Paint"/>
              <a:sym typeface="Finger Paint"/>
            </a:endParaRPr>
          </a:p>
        </p:txBody>
      </p:sp>
      <p:sp>
        <p:nvSpPr>
          <p:cNvPr id="192" name="Google Shape;192;p25"/>
          <p:cNvSpPr txBox="1"/>
          <p:nvPr/>
        </p:nvSpPr>
        <p:spPr>
          <a:xfrm>
            <a:off x="128325" y="1366704"/>
            <a:ext cx="75348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600">
                <a:solidFill>
                  <a:srgbClr val="002B54"/>
                </a:solidFill>
                <a:latin typeface="Raleway"/>
                <a:ea typeface="Raleway"/>
                <a:cs typeface="Raleway"/>
                <a:sym typeface="Raleway"/>
              </a:rPr>
              <a:t>Directions:</a:t>
            </a:r>
            <a:r>
              <a:rPr b="1" lang="en" sz="1600">
                <a:solidFill>
                  <a:srgbClr val="002B54"/>
                </a:solidFill>
                <a:latin typeface="Raleway"/>
                <a:ea typeface="Raleway"/>
                <a:cs typeface="Raleway"/>
                <a:sym typeface="Raleway"/>
              </a:rPr>
              <a:t> </a:t>
            </a:r>
            <a:r>
              <a:rPr lang="en" sz="1600">
                <a:solidFill>
                  <a:srgbClr val="002B54"/>
                </a:solidFill>
                <a:latin typeface="Raleway"/>
                <a:ea typeface="Raleway"/>
                <a:cs typeface="Raleway"/>
                <a:sym typeface="Raleway"/>
              </a:rPr>
              <a:t>Cut out the cards below. If a card describes a cause of climate change, place it in the cause column. If it describes an effect, place it in the effect column. </a:t>
            </a:r>
            <a:endParaRPr sz="1600">
              <a:solidFill>
                <a:srgbClr val="002B54"/>
              </a:solidFill>
            </a:endParaRPr>
          </a:p>
        </p:txBody>
      </p:sp>
      <p:pic>
        <p:nvPicPr>
          <p:cNvPr id="193" name="Google Shape;193;p25"/>
          <p:cNvPicPr preferRelativeResize="0"/>
          <p:nvPr/>
        </p:nvPicPr>
        <p:blipFill>
          <a:blip r:embed="rId4">
            <a:alphaModFix/>
          </a:blip>
          <a:stretch>
            <a:fillRect/>
          </a:stretch>
        </p:blipFill>
        <p:spPr>
          <a:xfrm>
            <a:off x="301750" y="7210019"/>
            <a:ext cx="1792224" cy="1003970"/>
          </a:xfrm>
          <a:prstGeom prst="rect">
            <a:avLst/>
          </a:prstGeom>
          <a:noFill/>
          <a:ln>
            <a:noFill/>
          </a:ln>
        </p:spPr>
      </p:pic>
      <p:pic>
        <p:nvPicPr>
          <p:cNvPr id="194" name="Google Shape;194;p25"/>
          <p:cNvPicPr preferRelativeResize="0"/>
          <p:nvPr/>
        </p:nvPicPr>
        <p:blipFill rotWithShape="1">
          <a:blip r:embed="rId5">
            <a:alphaModFix/>
          </a:blip>
          <a:srcRect b="990" l="0" r="0" t="980"/>
          <a:stretch/>
        </p:blipFill>
        <p:spPr>
          <a:xfrm>
            <a:off x="2093975" y="7210019"/>
            <a:ext cx="1792224" cy="1003970"/>
          </a:xfrm>
          <a:prstGeom prst="rect">
            <a:avLst/>
          </a:prstGeom>
          <a:noFill/>
          <a:ln>
            <a:noFill/>
          </a:ln>
        </p:spPr>
      </p:pic>
      <p:pic>
        <p:nvPicPr>
          <p:cNvPr id="195" name="Google Shape;195;p25"/>
          <p:cNvPicPr preferRelativeResize="0"/>
          <p:nvPr/>
        </p:nvPicPr>
        <p:blipFill rotWithShape="1">
          <a:blip r:embed="rId6">
            <a:alphaModFix/>
          </a:blip>
          <a:srcRect b="990" l="0" r="0" t="980"/>
          <a:stretch/>
        </p:blipFill>
        <p:spPr>
          <a:xfrm>
            <a:off x="3886200" y="7210019"/>
            <a:ext cx="1792224" cy="1003970"/>
          </a:xfrm>
          <a:prstGeom prst="rect">
            <a:avLst/>
          </a:prstGeom>
          <a:noFill/>
          <a:ln>
            <a:noFill/>
          </a:ln>
        </p:spPr>
      </p:pic>
      <p:pic>
        <p:nvPicPr>
          <p:cNvPr id="196" name="Google Shape;196;p25"/>
          <p:cNvPicPr preferRelativeResize="0"/>
          <p:nvPr/>
        </p:nvPicPr>
        <p:blipFill rotWithShape="1">
          <a:blip r:embed="rId7">
            <a:alphaModFix/>
          </a:blip>
          <a:srcRect b="990" l="0" r="0" t="980"/>
          <a:stretch/>
        </p:blipFill>
        <p:spPr>
          <a:xfrm>
            <a:off x="301750" y="8085199"/>
            <a:ext cx="1792224" cy="1003970"/>
          </a:xfrm>
          <a:prstGeom prst="rect">
            <a:avLst/>
          </a:prstGeom>
          <a:noFill/>
          <a:ln>
            <a:noFill/>
          </a:ln>
        </p:spPr>
      </p:pic>
      <p:pic>
        <p:nvPicPr>
          <p:cNvPr id="197" name="Google Shape;197;p25"/>
          <p:cNvPicPr preferRelativeResize="0"/>
          <p:nvPr/>
        </p:nvPicPr>
        <p:blipFill rotWithShape="1">
          <a:blip r:embed="rId8">
            <a:alphaModFix/>
          </a:blip>
          <a:srcRect b="990" l="0" r="0" t="980"/>
          <a:stretch/>
        </p:blipFill>
        <p:spPr>
          <a:xfrm>
            <a:off x="2093975" y="8085199"/>
            <a:ext cx="1792224" cy="1003970"/>
          </a:xfrm>
          <a:prstGeom prst="rect">
            <a:avLst/>
          </a:prstGeom>
          <a:noFill/>
          <a:ln>
            <a:noFill/>
          </a:ln>
        </p:spPr>
      </p:pic>
      <p:pic>
        <p:nvPicPr>
          <p:cNvPr id="198" name="Google Shape;198;p25"/>
          <p:cNvPicPr preferRelativeResize="0"/>
          <p:nvPr/>
        </p:nvPicPr>
        <p:blipFill rotWithShape="1">
          <a:blip r:embed="rId9">
            <a:alphaModFix/>
          </a:blip>
          <a:srcRect b="990" l="0" r="0" t="980"/>
          <a:stretch/>
        </p:blipFill>
        <p:spPr>
          <a:xfrm>
            <a:off x="3886200" y="8085199"/>
            <a:ext cx="1792224" cy="1003970"/>
          </a:xfrm>
          <a:prstGeom prst="rect">
            <a:avLst/>
          </a:prstGeom>
          <a:noFill/>
          <a:ln>
            <a:noFill/>
          </a:ln>
        </p:spPr>
      </p:pic>
      <p:pic>
        <p:nvPicPr>
          <p:cNvPr id="199" name="Google Shape;199;p25"/>
          <p:cNvPicPr preferRelativeResize="0"/>
          <p:nvPr/>
        </p:nvPicPr>
        <p:blipFill rotWithShape="1">
          <a:blip r:embed="rId10">
            <a:alphaModFix/>
          </a:blip>
          <a:srcRect b="990" l="0" r="0" t="980"/>
          <a:stretch/>
        </p:blipFill>
        <p:spPr>
          <a:xfrm>
            <a:off x="5678425" y="7210019"/>
            <a:ext cx="1792224" cy="1003970"/>
          </a:xfrm>
          <a:prstGeom prst="rect">
            <a:avLst/>
          </a:prstGeom>
          <a:noFill/>
          <a:ln>
            <a:noFill/>
          </a:ln>
        </p:spPr>
      </p:pic>
      <p:pic>
        <p:nvPicPr>
          <p:cNvPr id="200" name="Google Shape;200;p25"/>
          <p:cNvPicPr preferRelativeResize="0"/>
          <p:nvPr/>
        </p:nvPicPr>
        <p:blipFill rotWithShape="1">
          <a:blip r:embed="rId11">
            <a:alphaModFix/>
          </a:blip>
          <a:srcRect b="990" l="0" r="0" t="980"/>
          <a:stretch/>
        </p:blipFill>
        <p:spPr>
          <a:xfrm>
            <a:off x="5678425" y="8085199"/>
            <a:ext cx="1792224" cy="1003970"/>
          </a:xfrm>
          <a:prstGeom prst="rect">
            <a:avLst/>
          </a:prstGeom>
          <a:noFill/>
          <a:ln>
            <a:noFill/>
          </a:ln>
        </p:spPr>
      </p:pic>
      <p:pic>
        <p:nvPicPr>
          <p:cNvPr id="201" name="Google Shape;201;p25"/>
          <p:cNvPicPr preferRelativeResize="0"/>
          <p:nvPr/>
        </p:nvPicPr>
        <p:blipFill rotWithShape="1">
          <a:blip r:embed="rId12">
            <a:alphaModFix/>
          </a:blip>
          <a:srcRect b="990" l="0" r="0" t="980"/>
          <a:stretch/>
        </p:blipFill>
        <p:spPr>
          <a:xfrm>
            <a:off x="1207388" y="8978224"/>
            <a:ext cx="1792224" cy="1003970"/>
          </a:xfrm>
          <a:prstGeom prst="rect">
            <a:avLst/>
          </a:prstGeom>
          <a:noFill/>
          <a:ln>
            <a:noFill/>
          </a:ln>
        </p:spPr>
      </p:pic>
      <p:pic>
        <p:nvPicPr>
          <p:cNvPr id="202" name="Google Shape;202;p25"/>
          <p:cNvPicPr preferRelativeResize="0"/>
          <p:nvPr/>
        </p:nvPicPr>
        <p:blipFill rotWithShape="1">
          <a:blip r:embed="rId13">
            <a:alphaModFix/>
          </a:blip>
          <a:srcRect b="990" l="0" r="0" t="980"/>
          <a:stretch/>
        </p:blipFill>
        <p:spPr>
          <a:xfrm>
            <a:off x="2999612" y="8978224"/>
            <a:ext cx="1792224" cy="1003970"/>
          </a:xfrm>
          <a:prstGeom prst="rect">
            <a:avLst/>
          </a:prstGeom>
          <a:noFill/>
          <a:ln>
            <a:noFill/>
          </a:ln>
        </p:spPr>
      </p:pic>
      <p:pic>
        <p:nvPicPr>
          <p:cNvPr id="203" name="Google Shape;203;p25"/>
          <p:cNvPicPr preferRelativeResize="0"/>
          <p:nvPr/>
        </p:nvPicPr>
        <p:blipFill rotWithShape="1">
          <a:blip r:embed="rId14">
            <a:alphaModFix/>
          </a:blip>
          <a:srcRect b="990" l="0" r="0" t="980"/>
          <a:stretch/>
        </p:blipFill>
        <p:spPr>
          <a:xfrm>
            <a:off x="4791837" y="8978224"/>
            <a:ext cx="1792224" cy="1003970"/>
          </a:xfrm>
          <a:prstGeom prst="rect">
            <a:avLst/>
          </a:prstGeom>
          <a:noFill/>
          <a:ln>
            <a:noFill/>
          </a:ln>
        </p:spPr>
      </p:pic>
      <p:sp>
        <p:nvSpPr>
          <p:cNvPr id="204" name="Google Shape;204;p25"/>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0000"/>
                </a:solidFill>
              </a:rPr>
              <a:t>‹#›</a:t>
            </a:fld>
            <a:endParaRPr>
              <a:solidFill>
                <a:srgbClr val="FF0000"/>
              </a:solidFill>
            </a:endParaRPr>
          </a:p>
        </p:txBody>
      </p:sp>
      <p:pic>
        <p:nvPicPr>
          <p:cNvPr id="205" name="Google Shape;205;p25"/>
          <p:cNvPicPr preferRelativeResize="0"/>
          <p:nvPr/>
        </p:nvPicPr>
        <p:blipFill>
          <a:blip r:embed="rId15">
            <a:alphaModFix/>
          </a:blip>
          <a:stretch>
            <a:fillRect/>
          </a:stretch>
        </p:blipFill>
        <p:spPr>
          <a:xfrm>
            <a:off x="301750" y="9172415"/>
            <a:ext cx="640654" cy="615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6"/>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11" name="Google Shape;211;p26"/>
          <p:cNvSpPr txBox="1"/>
          <p:nvPr>
            <p:ph idx="1" type="body"/>
          </p:nvPr>
        </p:nvSpPr>
        <p:spPr>
          <a:xfrm>
            <a:off x="264945" y="2253729"/>
            <a:ext cx="7242600" cy="6681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12" name="Google Shape;212;p26"/>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6" name="Shape 216"/>
        <p:cNvGrpSpPr/>
        <p:nvPr/>
      </p:nvGrpSpPr>
      <p:grpSpPr>
        <a:xfrm>
          <a:off x="0" y="0"/>
          <a:ext cx="0" cy="0"/>
          <a:chOff x="0" y="0"/>
          <a:chExt cx="0" cy="0"/>
        </a:xfrm>
      </p:grpSpPr>
      <p:sp>
        <p:nvSpPr>
          <p:cNvPr id="217" name="Google Shape;217;p27"/>
          <p:cNvSpPr txBox="1"/>
          <p:nvPr/>
        </p:nvSpPr>
        <p:spPr>
          <a:xfrm>
            <a:off x="1813352" y="227250"/>
            <a:ext cx="4145700" cy="846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 sz="2000">
                <a:solidFill>
                  <a:srgbClr val="002B54"/>
                </a:solidFill>
                <a:latin typeface="Finger Paint"/>
                <a:ea typeface="Finger Paint"/>
                <a:cs typeface="Finger Paint"/>
                <a:sym typeface="Finger Paint"/>
              </a:rPr>
              <a:t>3.5 How can climate change spread disease?</a:t>
            </a:r>
            <a:endParaRPr sz="2000">
              <a:solidFill>
                <a:srgbClr val="002B54"/>
              </a:solidFill>
              <a:latin typeface="Finger Paint"/>
              <a:ea typeface="Finger Paint"/>
              <a:cs typeface="Finger Paint"/>
              <a:sym typeface="Finger Paint"/>
            </a:endParaRPr>
          </a:p>
        </p:txBody>
      </p:sp>
      <p:sp>
        <p:nvSpPr>
          <p:cNvPr id="218" name="Google Shape;218;p27"/>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
        <p:nvSpPr>
          <p:cNvPr id="219" name="Google Shape;219;p27"/>
          <p:cNvSpPr txBox="1"/>
          <p:nvPr/>
        </p:nvSpPr>
        <p:spPr>
          <a:xfrm>
            <a:off x="183200" y="2240114"/>
            <a:ext cx="74433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002B54"/>
              </a:buClr>
              <a:buSzPts val="1800"/>
              <a:buFont typeface="Raleway"/>
              <a:buAutoNum type="arabicParenR"/>
            </a:pPr>
            <a:r>
              <a:rPr lang="en" sz="1800">
                <a:solidFill>
                  <a:srgbClr val="002B54"/>
                </a:solidFill>
                <a:latin typeface="Raleway"/>
                <a:ea typeface="Raleway"/>
                <a:cs typeface="Raleway"/>
                <a:sym typeface="Raleway"/>
              </a:rPr>
              <a:t>What are the most important ideas or parts of the text? </a:t>
            </a:r>
            <a:endParaRPr sz="1800">
              <a:solidFill>
                <a:srgbClr val="002B54"/>
              </a:solidFill>
              <a:latin typeface="Raleway"/>
              <a:ea typeface="Raleway"/>
              <a:cs typeface="Raleway"/>
              <a:sym typeface="Raleway"/>
            </a:endParaRPr>
          </a:p>
        </p:txBody>
      </p:sp>
      <p:sp>
        <p:nvSpPr>
          <p:cNvPr id="220" name="Google Shape;220;p27"/>
          <p:cNvSpPr txBox="1"/>
          <p:nvPr/>
        </p:nvSpPr>
        <p:spPr>
          <a:xfrm>
            <a:off x="183225" y="5506032"/>
            <a:ext cx="74433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2) What did you find confusing?</a:t>
            </a:r>
            <a:endParaRPr sz="1800">
              <a:solidFill>
                <a:srgbClr val="002B54"/>
              </a:solidFill>
              <a:latin typeface="Raleway"/>
              <a:ea typeface="Raleway"/>
              <a:cs typeface="Raleway"/>
              <a:sym typeface="Raleway"/>
            </a:endParaRPr>
          </a:p>
        </p:txBody>
      </p:sp>
      <p:sp>
        <p:nvSpPr>
          <p:cNvPr id="221" name="Google Shape;221;p27"/>
          <p:cNvSpPr/>
          <p:nvPr/>
        </p:nvSpPr>
        <p:spPr>
          <a:xfrm>
            <a:off x="158458" y="2701814"/>
            <a:ext cx="7443300" cy="2796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7"/>
          <p:cNvSpPr/>
          <p:nvPr/>
        </p:nvSpPr>
        <p:spPr>
          <a:xfrm>
            <a:off x="168050" y="5967728"/>
            <a:ext cx="7443300" cy="2269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7"/>
          <p:cNvSpPr txBox="1"/>
          <p:nvPr/>
        </p:nvSpPr>
        <p:spPr>
          <a:xfrm>
            <a:off x="128325" y="1366704"/>
            <a:ext cx="75348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600">
                <a:solidFill>
                  <a:srgbClr val="002B54"/>
                </a:solidFill>
                <a:latin typeface="Raleway"/>
                <a:ea typeface="Raleway"/>
                <a:cs typeface="Raleway"/>
                <a:sym typeface="Raleway"/>
              </a:rPr>
              <a:t>Directions: </a:t>
            </a:r>
            <a:r>
              <a:rPr lang="en" sz="1600">
                <a:solidFill>
                  <a:srgbClr val="002B54"/>
                </a:solidFill>
                <a:latin typeface="Raleway"/>
                <a:ea typeface="Raleway"/>
                <a:cs typeface="Raleway"/>
                <a:sym typeface="Raleway"/>
              </a:rPr>
              <a:t>Note taking time! Use the questions below to help you write down important details and evidence from the text that will help you with our project!</a:t>
            </a:r>
            <a:endParaRPr sz="1600">
              <a:solidFill>
                <a:srgbClr val="002B54"/>
              </a:solidFill>
            </a:endParaRPr>
          </a:p>
        </p:txBody>
      </p:sp>
      <p:pic>
        <p:nvPicPr>
          <p:cNvPr id="224" name="Google Shape;224;p27"/>
          <p:cNvPicPr preferRelativeResize="0"/>
          <p:nvPr/>
        </p:nvPicPr>
        <p:blipFill>
          <a:blip r:embed="rId4">
            <a:alphaModFix/>
          </a:blip>
          <a:stretch>
            <a:fillRect/>
          </a:stretch>
        </p:blipFill>
        <p:spPr>
          <a:xfrm>
            <a:off x="1002673" y="8556138"/>
            <a:ext cx="5589999" cy="1196738"/>
          </a:xfrm>
          <a:prstGeom prst="rect">
            <a:avLst/>
          </a:prstGeom>
          <a:noFill/>
          <a:ln>
            <a:noFill/>
          </a:ln>
        </p:spPr>
      </p:pic>
      <p:sp>
        <p:nvSpPr>
          <p:cNvPr id="225" name="Google Shape;225;p27"/>
          <p:cNvSpPr txBox="1"/>
          <p:nvPr/>
        </p:nvSpPr>
        <p:spPr>
          <a:xfrm>
            <a:off x="645950" y="8161325"/>
            <a:ext cx="64683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800">
                <a:solidFill>
                  <a:srgbClr val="002B54"/>
                </a:solidFill>
                <a:latin typeface="Raleway"/>
                <a:ea typeface="Raleway"/>
                <a:cs typeface="Raleway"/>
                <a:sym typeface="Raleway"/>
              </a:rPr>
              <a:t>Answer Key From Page 12. </a:t>
            </a:r>
            <a:endParaRPr sz="1800">
              <a:solidFill>
                <a:srgbClr val="002B54"/>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8"/>
          <p:cNvSpPr/>
          <p:nvPr/>
        </p:nvSpPr>
        <p:spPr>
          <a:xfrm>
            <a:off x="164625" y="7336250"/>
            <a:ext cx="7443300" cy="237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31" name="Google Shape;231;p28"/>
          <p:cNvPicPr preferRelativeResize="0"/>
          <p:nvPr/>
        </p:nvPicPr>
        <p:blipFill rotWithShape="1">
          <a:blip r:embed="rId3">
            <a:alphaModFix/>
          </a:blip>
          <a:srcRect b="0" l="0" r="0" t="0"/>
          <a:stretch/>
        </p:blipFill>
        <p:spPr>
          <a:xfrm>
            <a:off x="152400" y="152400"/>
            <a:ext cx="7467599" cy="439271"/>
          </a:xfrm>
          <a:prstGeom prst="rect">
            <a:avLst/>
          </a:prstGeom>
          <a:noFill/>
          <a:ln>
            <a:noFill/>
          </a:ln>
        </p:spPr>
      </p:pic>
      <p:sp>
        <p:nvSpPr>
          <p:cNvPr id="232" name="Google Shape;232;p28"/>
          <p:cNvSpPr txBox="1"/>
          <p:nvPr/>
        </p:nvSpPr>
        <p:spPr>
          <a:xfrm>
            <a:off x="164513" y="751000"/>
            <a:ext cx="74433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3) How does this connect to other parts of what you read or what you know?  </a:t>
            </a:r>
            <a:endParaRPr sz="1800">
              <a:solidFill>
                <a:srgbClr val="002B54"/>
              </a:solidFill>
            </a:endParaRPr>
          </a:p>
        </p:txBody>
      </p:sp>
      <p:sp>
        <p:nvSpPr>
          <p:cNvPr id="233" name="Google Shape;233;p28"/>
          <p:cNvSpPr txBox="1"/>
          <p:nvPr/>
        </p:nvSpPr>
        <p:spPr>
          <a:xfrm>
            <a:off x="164538" y="3884332"/>
            <a:ext cx="74433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4) What information have you learned that could be helpful to your “Take Action” project?</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t/>
            </a:r>
            <a:endParaRPr sz="1800">
              <a:solidFill>
                <a:schemeClr val="dk1"/>
              </a:solidFill>
              <a:latin typeface="Raleway"/>
              <a:ea typeface="Raleway"/>
              <a:cs typeface="Raleway"/>
              <a:sym typeface="Raleway"/>
            </a:endParaRPr>
          </a:p>
        </p:txBody>
      </p:sp>
      <p:sp>
        <p:nvSpPr>
          <p:cNvPr id="234" name="Google Shape;234;p28"/>
          <p:cNvSpPr txBox="1"/>
          <p:nvPr/>
        </p:nvSpPr>
        <p:spPr>
          <a:xfrm>
            <a:off x="164563" y="6779941"/>
            <a:ext cx="74433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5) What have you learned about the life habit of curiosity? </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t/>
            </a:r>
            <a:endParaRPr sz="1800">
              <a:solidFill>
                <a:schemeClr val="dk1"/>
              </a:solidFill>
              <a:latin typeface="Raleway"/>
              <a:ea typeface="Raleway"/>
              <a:cs typeface="Raleway"/>
              <a:sym typeface="Raleway"/>
            </a:endParaRPr>
          </a:p>
        </p:txBody>
      </p:sp>
      <p:sp>
        <p:nvSpPr>
          <p:cNvPr id="235" name="Google Shape;235;p28"/>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
        <p:nvSpPr>
          <p:cNvPr id="236" name="Google Shape;236;p28"/>
          <p:cNvSpPr/>
          <p:nvPr/>
        </p:nvSpPr>
        <p:spPr>
          <a:xfrm>
            <a:off x="164625" y="1510124"/>
            <a:ext cx="7443300" cy="237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8"/>
          <p:cNvSpPr/>
          <p:nvPr/>
        </p:nvSpPr>
        <p:spPr>
          <a:xfrm>
            <a:off x="164625" y="4726574"/>
            <a:ext cx="7443300" cy="1867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sp>
        <p:nvSpPr>
          <p:cNvPr id="242" name="Google Shape;242;p29"/>
          <p:cNvSpPr txBox="1"/>
          <p:nvPr/>
        </p:nvSpPr>
        <p:spPr>
          <a:xfrm>
            <a:off x="1795328" y="181750"/>
            <a:ext cx="43344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002B54"/>
                </a:solidFill>
                <a:latin typeface="Finger Paint"/>
                <a:ea typeface="Finger Paint"/>
                <a:cs typeface="Finger Paint"/>
                <a:sym typeface="Finger Paint"/>
              </a:rPr>
              <a:t>3.6 Covid-19 Show what you know</a:t>
            </a:r>
            <a:endParaRPr sz="2800">
              <a:solidFill>
                <a:srgbClr val="002B54"/>
              </a:solidFill>
              <a:latin typeface="Finger Paint"/>
              <a:ea typeface="Finger Paint"/>
              <a:cs typeface="Finger Paint"/>
              <a:sym typeface="Finger Paint"/>
            </a:endParaRPr>
          </a:p>
        </p:txBody>
      </p:sp>
      <p:pic>
        <p:nvPicPr>
          <p:cNvPr id="243" name="Google Shape;243;p29"/>
          <p:cNvPicPr preferRelativeResize="0"/>
          <p:nvPr/>
        </p:nvPicPr>
        <p:blipFill rotWithShape="1">
          <a:blip r:embed="rId4">
            <a:alphaModFix/>
          </a:blip>
          <a:srcRect b="0" l="0" r="0" t="0"/>
          <a:stretch/>
        </p:blipFill>
        <p:spPr>
          <a:xfrm>
            <a:off x="4456200" y="6465400"/>
            <a:ext cx="3163801" cy="3163801"/>
          </a:xfrm>
          <a:prstGeom prst="rect">
            <a:avLst/>
          </a:prstGeom>
          <a:noFill/>
          <a:ln>
            <a:noFill/>
          </a:ln>
        </p:spPr>
      </p:pic>
      <p:sp>
        <p:nvSpPr>
          <p:cNvPr id="244" name="Google Shape;244;p29"/>
          <p:cNvSpPr txBox="1"/>
          <p:nvPr/>
        </p:nvSpPr>
        <p:spPr>
          <a:xfrm>
            <a:off x="146250" y="1589875"/>
            <a:ext cx="7479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002B54"/>
                </a:solidFill>
              </a:rPr>
              <a:t>Directions: Answer as many questions as you can. You might not know the answers yet. That’s okay. The next video will help you learn more.</a:t>
            </a:r>
            <a:endParaRPr sz="1800">
              <a:solidFill>
                <a:srgbClr val="002B54"/>
              </a:solidFill>
            </a:endParaRPr>
          </a:p>
        </p:txBody>
      </p:sp>
      <p:sp>
        <p:nvSpPr>
          <p:cNvPr id="245" name="Google Shape;245;p29"/>
          <p:cNvSpPr txBox="1"/>
          <p:nvPr/>
        </p:nvSpPr>
        <p:spPr>
          <a:xfrm>
            <a:off x="164513" y="2412988"/>
            <a:ext cx="7443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02B54"/>
                </a:solidFill>
                <a:latin typeface="Raleway"/>
                <a:ea typeface="Raleway"/>
                <a:cs typeface="Raleway"/>
                <a:sym typeface="Raleway"/>
              </a:rPr>
              <a:t>1. </a:t>
            </a:r>
            <a:r>
              <a:rPr lang="en">
                <a:solidFill>
                  <a:srgbClr val="002B54"/>
                </a:solidFill>
                <a:latin typeface="Raleway"/>
                <a:ea typeface="Raleway"/>
                <a:cs typeface="Raleway"/>
                <a:sym typeface="Raleway"/>
              </a:rPr>
              <a:t>What kind of disease is covid-19?</a:t>
            </a:r>
            <a:endParaRPr b="1">
              <a:solidFill>
                <a:srgbClr val="002B54"/>
              </a:solidFill>
              <a:latin typeface="Raleway"/>
              <a:ea typeface="Raleway"/>
              <a:cs typeface="Raleway"/>
              <a:sym typeface="Raleway"/>
            </a:endParaRPr>
          </a:p>
        </p:txBody>
      </p:sp>
      <p:sp>
        <p:nvSpPr>
          <p:cNvPr id="246" name="Google Shape;246;p29"/>
          <p:cNvSpPr txBox="1"/>
          <p:nvPr/>
        </p:nvSpPr>
        <p:spPr>
          <a:xfrm>
            <a:off x="240838" y="3718738"/>
            <a:ext cx="7443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02B54"/>
                </a:solidFill>
                <a:latin typeface="Raleway"/>
                <a:ea typeface="Raleway"/>
                <a:cs typeface="Raleway"/>
                <a:sym typeface="Raleway"/>
              </a:rPr>
              <a:t>2. What is the vector for Covid-19?</a:t>
            </a:r>
            <a:endParaRPr>
              <a:solidFill>
                <a:srgbClr val="002B54"/>
              </a:solidFill>
              <a:latin typeface="Raleway"/>
              <a:ea typeface="Raleway"/>
              <a:cs typeface="Raleway"/>
              <a:sym typeface="Raleway"/>
            </a:endParaRPr>
          </a:p>
        </p:txBody>
      </p:sp>
      <p:sp>
        <p:nvSpPr>
          <p:cNvPr id="247" name="Google Shape;247;p29"/>
          <p:cNvSpPr txBox="1"/>
          <p:nvPr/>
        </p:nvSpPr>
        <p:spPr>
          <a:xfrm>
            <a:off x="240825" y="4950238"/>
            <a:ext cx="7443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02B54"/>
                </a:solidFill>
                <a:latin typeface="Raleway"/>
                <a:ea typeface="Raleway"/>
                <a:cs typeface="Raleway"/>
                <a:sym typeface="Raleway"/>
              </a:rPr>
              <a:t>3. What are all the symptoms of Covid-19? </a:t>
            </a:r>
            <a:endParaRPr>
              <a:solidFill>
                <a:srgbClr val="002B54"/>
              </a:solidFill>
              <a:latin typeface="Raleway"/>
              <a:ea typeface="Raleway"/>
              <a:cs typeface="Raleway"/>
              <a:sym typeface="Raleway"/>
            </a:endParaRPr>
          </a:p>
        </p:txBody>
      </p:sp>
      <p:sp>
        <p:nvSpPr>
          <p:cNvPr id="248" name="Google Shape;248;p29"/>
          <p:cNvSpPr txBox="1"/>
          <p:nvPr/>
        </p:nvSpPr>
        <p:spPr>
          <a:xfrm>
            <a:off x="240869" y="6297866"/>
            <a:ext cx="42153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02B54"/>
                </a:solidFill>
                <a:latin typeface="Raleway"/>
                <a:ea typeface="Raleway"/>
                <a:cs typeface="Raleway"/>
                <a:sym typeface="Raleway"/>
              </a:rPr>
              <a:t>4. </a:t>
            </a:r>
            <a:r>
              <a:rPr lang="en">
                <a:solidFill>
                  <a:srgbClr val="002B54"/>
                </a:solidFill>
                <a:latin typeface="Raleway"/>
                <a:ea typeface="Raleway"/>
                <a:cs typeface="Raleway"/>
                <a:sym typeface="Raleway"/>
              </a:rPr>
              <a:t>List all the ways you can protect yourself from Covid-19. </a:t>
            </a:r>
            <a:endParaRPr>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t/>
            </a:r>
            <a:endParaRPr>
              <a:solidFill>
                <a:srgbClr val="002B54"/>
              </a:solidFill>
              <a:latin typeface="Raleway"/>
              <a:ea typeface="Raleway"/>
              <a:cs typeface="Raleway"/>
              <a:sym typeface="Raleway"/>
            </a:endParaRPr>
          </a:p>
        </p:txBody>
      </p:sp>
      <p:sp>
        <p:nvSpPr>
          <p:cNvPr id="249" name="Google Shape;249;p29"/>
          <p:cNvSpPr txBox="1"/>
          <p:nvPr>
            <p:ph idx="12" type="sldNum"/>
          </p:nvPr>
        </p:nvSpPr>
        <p:spPr>
          <a:xfrm>
            <a:off x="7201589" y="93477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
        <p:nvSpPr>
          <p:cNvPr id="250" name="Google Shape;250;p29"/>
          <p:cNvSpPr/>
          <p:nvPr/>
        </p:nvSpPr>
        <p:spPr>
          <a:xfrm>
            <a:off x="196317" y="2781850"/>
            <a:ext cx="7443300" cy="936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9"/>
          <p:cNvSpPr/>
          <p:nvPr/>
        </p:nvSpPr>
        <p:spPr>
          <a:xfrm>
            <a:off x="196317" y="4066150"/>
            <a:ext cx="7443300" cy="936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9"/>
          <p:cNvSpPr/>
          <p:nvPr/>
        </p:nvSpPr>
        <p:spPr>
          <a:xfrm>
            <a:off x="196325" y="5337700"/>
            <a:ext cx="7443300" cy="936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9"/>
          <p:cNvSpPr/>
          <p:nvPr/>
        </p:nvSpPr>
        <p:spPr>
          <a:xfrm>
            <a:off x="240825" y="6884325"/>
            <a:ext cx="4075500" cy="2777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7" name="Shape 257"/>
        <p:cNvGrpSpPr/>
        <p:nvPr/>
      </p:nvGrpSpPr>
      <p:grpSpPr>
        <a:xfrm>
          <a:off x="0" y="0"/>
          <a:ext cx="0" cy="0"/>
          <a:chOff x="0" y="0"/>
          <a:chExt cx="0" cy="0"/>
        </a:xfrm>
      </p:grpSpPr>
      <p:sp>
        <p:nvSpPr>
          <p:cNvPr id="258" name="Google Shape;258;p30"/>
          <p:cNvSpPr txBox="1"/>
          <p:nvPr/>
        </p:nvSpPr>
        <p:spPr>
          <a:xfrm>
            <a:off x="2055451" y="189875"/>
            <a:ext cx="3691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002B54"/>
                </a:solidFill>
                <a:latin typeface="Finger Paint"/>
                <a:ea typeface="Finger Paint"/>
                <a:cs typeface="Finger Paint"/>
                <a:sym typeface="Finger Paint"/>
              </a:rPr>
              <a:t>3.7 How can we fight disease spread?</a:t>
            </a:r>
            <a:endParaRPr sz="2400">
              <a:solidFill>
                <a:srgbClr val="002B54"/>
              </a:solidFill>
              <a:latin typeface="Finger Paint"/>
              <a:ea typeface="Finger Paint"/>
              <a:cs typeface="Finger Paint"/>
              <a:sym typeface="Finger Paint"/>
            </a:endParaRPr>
          </a:p>
        </p:txBody>
      </p:sp>
      <p:sp>
        <p:nvSpPr>
          <p:cNvPr id="259" name="Google Shape;259;p30"/>
          <p:cNvSpPr txBox="1"/>
          <p:nvPr>
            <p:ph idx="12" type="sldNum"/>
          </p:nvPr>
        </p:nvSpPr>
        <p:spPr>
          <a:xfrm>
            <a:off x="7201589" y="93477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
        <p:nvSpPr>
          <p:cNvPr id="260" name="Google Shape;260;p30"/>
          <p:cNvSpPr txBox="1"/>
          <p:nvPr/>
        </p:nvSpPr>
        <p:spPr>
          <a:xfrm>
            <a:off x="183200" y="2240114"/>
            <a:ext cx="74433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002B54"/>
              </a:buClr>
              <a:buSzPts val="1800"/>
              <a:buFont typeface="Raleway"/>
              <a:buAutoNum type="arabicParenR"/>
            </a:pPr>
            <a:r>
              <a:rPr lang="en" sz="1800">
                <a:solidFill>
                  <a:srgbClr val="002B54"/>
                </a:solidFill>
                <a:latin typeface="Raleway"/>
                <a:ea typeface="Raleway"/>
                <a:cs typeface="Raleway"/>
                <a:sym typeface="Raleway"/>
              </a:rPr>
              <a:t>What are the most important ideas or parts of the text? </a:t>
            </a:r>
            <a:endParaRPr sz="1800">
              <a:solidFill>
                <a:srgbClr val="002B54"/>
              </a:solidFill>
              <a:latin typeface="Raleway"/>
              <a:ea typeface="Raleway"/>
              <a:cs typeface="Raleway"/>
              <a:sym typeface="Raleway"/>
            </a:endParaRPr>
          </a:p>
        </p:txBody>
      </p:sp>
      <p:sp>
        <p:nvSpPr>
          <p:cNvPr id="261" name="Google Shape;261;p30"/>
          <p:cNvSpPr txBox="1"/>
          <p:nvPr/>
        </p:nvSpPr>
        <p:spPr>
          <a:xfrm>
            <a:off x="183225" y="5506032"/>
            <a:ext cx="74433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2) What did you find confusing?</a:t>
            </a:r>
            <a:endParaRPr sz="1800">
              <a:solidFill>
                <a:srgbClr val="002B54"/>
              </a:solidFill>
              <a:latin typeface="Raleway"/>
              <a:ea typeface="Raleway"/>
              <a:cs typeface="Raleway"/>
              <a:sym typeface="Raleway"/>
            </a:endParaRPr>
          </a:p>
        </p:txBody>
      </p:sp>
      <p:sp>
        <p:nvSpPr>
          <p:cNvPr id="262" name="Google Shape;262;p30"/>
          <p:cNvSpPr/>
          <p:nvPr/>
        </p:nvSpPr>
        <p:spPr>
          <a:xfrm>
            <a:off x="158458" y="2701814"/>
            <a:ext cx="7443300" cy="2796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0"/>
          <p:cNvSpPr/>
          <p:nvPr/>
        </p:nvSpPr>
        <p:spPr>
          <a:xfrm>
            <a:off x="168046" y="5967732"/>
            <a:ext cx="7443300" cy="3690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0"/>
          <p:cNvSpPr txBox="1"/>
          <p:nvPr/>
        </p:nvSpPr>
        <p:spPr>
          <a:xfrm>
            <a:off x="128325" y="1366704"/>
            <a:ext cx="75348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600">
                <a:solidFill>
                  <a:srgbClr val="002B54"/>
                </a:solidFill>
                <a:latin typeface="Raleway"/>
                <a:ea typeface="Raleway"/>
                <a:cs typeface="Raleway"/>
                <a:sym typeface="Raleway"/>
              </a:rPr>
              <a:t>Directions: </a:t>
            </a:r>
            <a:r>
              <a:rPr lang="en" sz="1600">
                <a:solidFill>
                  <a:srgbClr val="002B54"/>
                </a:solidFill>
                <a:latin typeface="Raleway"/>
                <a:ea typeface="Raleway"/>
                <a:cs typeface="Raleway"/>
                <a:sym typeface="Raleway"/>
              </a:rPr>
              <a:t>Note-taking time! Use the questions below to help you write down important details and evidence from the text that will help you with our project!</a:t>
            </a:r>
            <a:endParaRPr sz="1600">
              <a:solidFill>
                <a:srgbClr val="002B54"/>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1"/>
          <p:cNvSpPr/>
          <p:nvPr/>
        </p:nvSpPr>
        <p:spPr>
          <a:xfrm>
            <a:off x="240825" y="7336250"/>
            <a:ext cx="7331400" cy="2306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70" name="Google Shape;270;p31"/>
          <p:cNvPicPr preferRelativeResize="0"/>
          <p:nvPr/>
        </p:nvPicPr>
        <p:blipFill rotWithShape="1">
          <a:blip r:embed="rId3">
            <a:alphaModFix/>
          </a:blip>
          <a:srcRect b="0" l="0" r="0" t="0"/>
          <a:stretch/>
        </p:blipFill>
        <p:spPr>
          <a:xfrm>
            <a:off x="152400" y="152400"/>
            <a:ext cx="7467599" cy="439271"/>
          </a:xfrm>
          <a:prstGeom prst="rect">
            <a:avLst/>
          </a:prstGeom>
          <a:noFill/>
          <a:ln>
            <a:noFill/>
          </a:ln>
        </p:spPr>
      </p:pic>
      <p:sp>
        <p:nvSpPr>
          <p:cNvPr id="271" name="Google Shape;271;p31"/>
          <p:cNvSpPr txBox="1"/>
          <p:nvPr/>
        </p:nvSpPr>
        <p:spPr>
          <a:xfrm>
            <a:off x="164513" y="751000"/>
            <a:ext cx="74433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3) How does this connect to other parts of what you read or what you know?  </a:t>
            </a:r>
            <a:endParaRPr sz="1800">
              <a:solidFill>
                <a:srgbClr val="002B54"/>
              </a:solidFill>
            </a:endParaRPr>
          </a:p>
        </p:txBody>
      </p:sp>
      <p:sp>
        <p:nvSpPr>
          <p:cNvPr id="272" name="Google Shape;272;p31"/>
          <p:cNvSpPr txBox="1"/>
          <p:nvPr/>
        </p:nvSpPr>
        <p:spPr>
          <a:xfrm>
            <a:off x="164538" y="3884332"/>
            <a:ext cx="74433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4) What information have you learned that could be helpful to your “Take Action” project?</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t/>
            </a:r>
            <a:endParaRPr sz="1800">
              <a:solidFill>
                <a:schemeClr val="dk1"/>
              </a:solidFill>
              <a:latin typeface="Raleway"/>
              <a:ea typeface="Raleway"/>
              <a:cs typeface="Raleway"/>
              <a:sym typeface="Raleway"/>
            </a:endParaRPr>
          </a:p>
        </p:txBody>
      </p:sp>
      <p:sp>
        <p:nvSpPr>
          <p:cNvPr id="273" name="Google Shape;273;p31"/>
          <p:cNvSpPr txBox="1"/>
          <p:nvPr/>
        </p:nvSpPr>
        <p:spPr>
          <a:xfrm>
            <a:off x="164563" y="6779941"/>
            <a:ext cx="74433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5) What have you learned about the life habit of curiosity? </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t/>
            </a:r>
            <a:endParaRPr sz="1800">
              <a:solidFill>
                <a:schemeClr val="dk1"/>
              </a:solidFill>
              <a:latin typeface="Raleway"/>
              <a:ea typeface="Raleway"/>
              <a:cs typeface="Raleway"/>
              <a:sym typeface="Raleway"/>
            </a:endParaRPr>
          </a:p>
        </p:txBody>
      </p:sp>
      <p:sp>
        <p:nvSpPr>
          <p:cNvPr id="274" name="Google Shape;274;p31"/>
          <p:cNvSpPr txBox="1"/>
          <p:nvPr>
            <p:ph idx="12" type="sldNum"/>
          </p:nvPr>
        </p:nvSpPr>
        <p:spPr>
          <a:xfrm>
            <a:off x="7201589" y="92715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
        <p:nvSpPr>
          <p:cNvPr id="275" name="Google Shape;275;p31"/>
          <p:cNvSpPr/>
          <p:nvPr/>
        </p:nvSpPr>
        <p:spPr>
          <a:xfrm>
            <a:off x="164625" y="1510124"/>
            <a:ext cx="7443300" cy="237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1"/>
          <p:cNvSpPr/>
          <p:nvPr/>
        </p:nvSpPr>
        <p:spPr>
          <a:xfrm>
            <a:off x="164625" y="4726574"/>
            <a:ext cx="7443300" cy="1867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 name="Shape 62"/>
        <p:cNvGrpSpPr/>
        <p:nvPr/>
      </p:nvGrpSpPr>
      <p:grpSpPr>
        <a:xfrm>
          <a:off x="0" y="0"/>
          <a:ext cx="0" cy="0"/>
          <a:chOff x="0" y="0"/>
          <a:chExt cx="0" cy="0"/>
        </a:xfrm>
      </p:grpSpPr>
      <p:pic>
        <p:nvPicPr>
          <p:cNvPr id="63" name="Google Shape;63;p14"/>
          <p:cNvPicPr preferRelativeResize="0"/>
          <p:nvPr/>
        </p:nvPicPr>
        <p:blipFill>
          <a:blip r:embed="rId4">
            <a:alphaModFix/>
          </a:blip>
          <a:stretch>
            <a:fillRect/>
          </a:stretch>
        </p:blipFill>
        <p:spPr>
          <a:xfrm>
            <a:off x="518150" y="1244800"/>
            <a:ext cx="2011676" cy="2011676"/>
          </a:xfrm>
          <a:prstGeom prst="rect">
            <a:avLst/>
          </a:prstGeom>
          <a:noFill/>
          <a:ln>
            <a:noFill/>
          </a:ln>
        </p:spPr>
      </p:pic>
      <p:sp>
        <p:nvSpPr>
          <p:cNvPr id="64" name="Google Shape;64;p14"/>
          <p:cNvSpPr txBox="1"/>
          <p:nvPr/>
        </p:nvSpPr>
        <p:spPr>
          <a:xfrm>
            <a:off x="1664100" y="220600"/>
            <a:ext cx="51393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2"/>
                </a:solidFill>
                <a:latin typeface="Finger Paint"/>
                <a:ea typeface="Finger Paint"/>
                <a:cs typeface="Finger Paint"/>
                <a:sym typeface="Finger Paint"/>
              </a:rPr>
              <a:t>Changemaker Profile</a:t>
            </a:r>
            <a:endParaRPr sz="3300">
              <a:solidFill>
                <a:schemeClr val="lt2"/>
              </a:solidFill>
              <a:latin typeface="Finger Paint"/>
              <a:ea typeface="Finger Paint"/>
              <a:cs typeface="Finger Paint"/>
              <a:sym typeface="Finger Paint"/>
            </a:endParaRPr>
          </a:p>
        </p:txBody>
      </p:sp>
      <p:sp>
        <p:nvSpPr>
          <p:cNvPr id="65" name="Google Shape;65;p14"/>
          <p:cNvSpPr txBox="1"/>
          <p:nvPr/>
        </p:nvSpPr>
        <p:spPr>
          <a:xfrm>
            <a:off x="2761125" y="1799450"/>
            <a:ext cx="5139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2"/>
                </a:solidFill>
                <a:latin typeface="Finger Paint"/>
                <a:ea typeface="Finger Paint"/>
                <a:cs typeface="Finger Paint"/>
                <a:sym typeface="Finger Paint"/>
              </a:rPr>
              <a:t>My Changemaker Selfie</a:t>
            </a:r>
            <a:endParaRPr sz="2400">
              <a:solidFill>
                <a:schemeClr val="lt2"/>
              </a:solidFill>
              <a:latin typeface="Finger Paint"/>
              <a:ea typeface="Finger Paint"/>
              <a:cs typeface="Finger Paint"/>
              <a:sym typeface="Finger Paint"/>
            </a:endParaRPr>
          </a:p>
        </p:txBody>
      </p:sp>
      <p:sp>
        <p:nvSpPr>
          <p:cNvPr id="66" name="Google Shape;66;p14"/>
          <p:cNvSpPr txBox="1"/>
          <p:nvPr/>
        </p:nvSpPr>
        <p:spPr>
          <a:xfrm>
            <a:off x="402300" y="6540591"/>
            <a:ext cx="69678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FFFFFF"/>
                </a:solidFill>
                <a:latin typeface="Finger Paint"/>
                <a:ea typeface="Finger Paint"/>
                <a:cs typeface="Finger Paint"/>
                <a:sym typeface="Finger Paint"/>
              </a:rPr>
              <a:t>Curiosity</a:t>
            </a:r>
            <a:r>
              <a:rPr b="1" lang="en" sz="2400">
                <a:solidFill>
                  <a:srgbClr val="FFFFFF"/>
                </a:solidFill>
                <a:latin typeface="Finger Paint"/>
                <a:ea typeface="Finger Paint"/>
                <a:cs typeface="Finger Paint"/>
                <a:sym typeface="Finger Paint"/>
              </a:rPr>
              <a:t> in Four PIctures</a:t>
            </a:r>
            <a:endParaRPr b="1" sz="2400">
              <a:solidFill>
                <a:srgbClr val="FFFFFF"/>
              </a:solidFill>
              <a:latin typeface="Finger Paint"/>
              <a:ea typeface="Finger Paint"/>
              <a:cs typeface="Finger Paint"/>
              <a:sym typeface="Finger Paint"/>
            </a:endParaRPr>
          </a:p>
          <a:p>
            <a:pPr indent="0" lvl="0" marL="0" rtl="0" algn="ctr">
              <a:spcBef>
                <a:spcPts val="0"/>
              </a:spcBef>
              <a:spcAft>
                <a:spcPts val="0"/>
              </a:spcAft>
              <a:buNone/>
            </a:pPr>
            <a:r>
              <a:rPr lang="en" sz="1800">
                <a:solidFill>
                  <a:srgbClr val="FFFFFF"/>
                </a:solidFill>
              </a:rPr>
              <a:t>How do you show curiosity in life? What are you curious about? </a:t>
            </a:r>
            <a:endParaRPr sz="1800">
              <a:solidFill>
                <a:srgbClr val="FFFFFF"/>
              </a:solidFill>
            </a:endParaRPr>
          </a:p>
          <a:p>
            <a:pPr indent="0" lvl="0" marL="0" rtl="0" algn="ctr">
              <a:spcBef>
                <a:spcPts val="0"/>
              </a:spcBef>
              <a:spcAft>
                <a:spcPts val="0"/>
              </a:spcAft>
              <a:buNone/>
            </a:pPr>
            <a:r>
              <a:rPr lang="en" sz="1800">
                <a:solidFill>
                  <a:srgbClr val="FFFFFF"/>
                </a:solidFill>
              </a:rPr>
              <a:t>Draw, write or add pictures about four things that make you curious in the four boxes below.</a:t>
            </a:r>
            <a:endParaRPr sz="1800">
              <a:solidFill>
                <a:srgbClr val="FFFFFF"/>
              </a:solidFill>
            </a:endParaRPr>
          </a:p>
        </p:txBody>
      </p:sp>
      <p:sp>
        <p:nvSpPr>
          <p:cNvPr id="67" name="Google Shape;67;p14"/>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8" name="Google Shape;68;p14"/>
          <p:cNvSpPr/>
          <p:nvPr/>
        </p:nvSpPr>
        <p:spPr>
          <a:xfrm>
            <a:off x="234662" y="7993425"/>
            <a:ext cx="1598700" cy="1665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2141162" y="7993425"/>
            <a:ext cx="1598700" cy="1665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4047662" y="7993425"/>
            <a:ext cx="1598700" cy="1665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a:off x="5954162" y="7993425"/>
            <a:ext cx="1598700" cy="1665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518150" y="1221646"/>
            <a:ext cx="2011800" cy="2011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32"/>
          <p:cNvPicPr preferRelativeResize="0"/>
          <p:nvPr/>
        </p:nvPicPr>
        <p:blipFill rotWithShape="1">
          <a:blip r:embed="rId3">
            <a:alphaModFix/>
          </a:blip>
          <a:srcRect b="0" l="0" r="0" t="0"/>
          <a:stretch/>
        </p:blipFill>
        <p:spPr>
          <a:xfrm>
            <a:off x="152400" y="152400"/>
            <a:ext cx="7467599" cy="439271"/>
          </a:xfrm>
          <a:prstGeom prst="rect">
            <a:avLst/>
          </a:prstGeom>
          <a:noFill/>
          <a:ln>
            <a:noFill/>
          </a:ln>
        </p:spPr>
      </p:pic>
      <p:sp>
        <p:nvSpPr>
          <p:cNvPr id="282" name="Google Shape;282;p32"/>
          <p:cNvSpPr txBox="1"/>
          <p:nvPr/>
        </p:nvSpPr>
        <p:spPr>
          <a:xfrm>
            <a:off x="164513" y="751000"/>
            <a:ext cx="74433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002B54"/>
                </a:solidFill>
                <a:latin typeface="Raleway"/>
                <a:ea typeface="Raleway"/>
                <a:cs typeface="Raleway"/>
                <a:sym typeface="Raleway"/>
              </a:rPr>
              <a:t>Extend</a:t>
            </a:r>
            <a:r>
              <a:rPr lang="en" sz="1800">
                <a:solidFill>
                  <a:srgbClr val="002B54"/>
                </a:solidFill>
                <a:latin typeface="Raleway"/>
                <a:ea typeface="Raleway"/>
                <a:cs typeface="Raleway"/>
                <a:sym typeface="Raleway"/>
              </a:rPr>
              <a:t>: </a:t>
            </a:r>
            <a:r>
              <a:rPr lang="en" sz="1800">
                <a:solidFill>
                  <a:srgbClr val="002B54"/>
                </a:solidFill>
                <a:highlight>
                  <a:srgbClr val="FFFFFF"/>
                </a:highlight>
                <a:latin typeface="Raleway"/>
                <a:ea typeface="Raleway"/>
                <a:cs typeface="Raleway"/>
                <a:sym typeface="Raleway"/>
              </a:rPr>
              <a:t>Did you see any great tips of strategies in the “Kids Against Malaria” video you want to remember that can help you with your advertising campaign? Write your ideas below.</a:t>
            </a:r>
            <a:endParaRPr sz="1800">
              <a:solidFill>
                <a:srgbClr val="002B54"/>
              </a:solidFill>
            </a:endParaRPr>
          </a:p>
        </p:txBody>
      </p:sp>
      <p:sp>
        <p:nvSpPr>
          <p:cNvPr id="283" name="Google Shape;283;p32"/>
          <p:cNvSpPr txBox="1"/>
          <p:nvPr>
            <p:ph idx="12" type="sldNum"/>
          </p:nvPr>
        </p:nvSpPr>
        <p:spPr>
          <a:xfrm>
            <a:off x="7201589" y="92715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0000"/>
                </a:solidFill>
              </a:rPr>
              <a:t>‹#›</a:t>
            </a:fld>
            <a:endParaRPr>
              <a:solidFill>
                <a:srgbClr val="FF0000"/>
              </a:solidFill>
            </a:endParaRPr>
          </a:p>
        </p:txBody>
      </p:sp>
      <p:sp>
        <p:nvSpPr>
          <p:cNvPr id="284" name="Google Shape;284;p32"/>
          <p:cNvSpPr/>
          <p:nvPr/>
        </p:nvSpPr>
        <p:spPr>
          <a:xfrm>
            <a:off x="164550" y="2009227"/>
            <a:ext cx="7443300" cy="7716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8" name="Shape 288"/>
        <p:cNvGrpSpPr/>
        <p:nvPr/>
      </p:nvGrpSpPr>
      <p:grpSpPr>
        <a:xfrm>
          <a:off x="0" y="0"/>
          <a:ext cx="0" cy="0"/>
          <a:chOff x="0" y="0"/>
          <a:chExt cx="0" cy="0"/>
        </a:xfrm>
      </p:grpSpPr>
      <p:sp>
        <p:nvSpPr>
          <p:cNvPr id="289" name="Google Shape;289;p33"/>
          <p:cNvSpPr txBox="1"/>
          <p:nvPr/>
        </p:nvSpPr>
        <p:spPr>
          <a:xfrm>
            <a:off x="1849952" y="118908"/>
            <a:ext cx="40725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rgbClr val="002B54"/>
                </a:solidFill>
                <a:latin typeface="Finger Paint"/>
                <a:ea typeface="Finger Paint"/>
                <a:cs typeface="Finger Paint"/>
                <a:sym typeface="Finger Paint"/>
              </a:rPr>
              <a:t>3.8 Immunity: Making A Model Virus</a:t>
            </a:r>
            <a:endParaRPr sz="2200">
              <a:solidFill>
                <a:srgbClr val="002B54"/>
              </a:solidFill>
              <a:latin typeface="Finger Paint"/>
              <a:ea typeface="Finger Paint"/>
              <a:cs typeface="Finger Paint"/>
              <a:sym typeface="Finger Paint"/>
            </a:endParaRPr>
          </a:p>
        </p:txBody>
      </p:sp>
      <p:sp>
        <p:nvSpPr>
          <p:cNvPr id="290" name="Google Shape;290;p33"/>
          <p:cNvSpPr txBox="1"/>
          <p:nvPr/>
        </p:nvSpPr>
        <p:spPr>
          <a:xfrm>
            <a:off x="192000" y="1373736"/>
            <a:ext cx="73884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02B54"/>
                </a:solidFill>
                <a:latin typeface="Raleway"/>
                <a:ea typeface="Raleway"/>
                <a:cs typeface="Raleway"/>
                <a:sym typeface="Raleway"/>
              </a:rPr>
              <a:t>Scientists make models to </a:t>
            </a:r>
            <a:r>
              <a:rPr lang="en">
                <a:solidFill>
                  <a:srgbClr val="002B54"/>
                </a:solidFill>
                <a:highlight>
                  <a:srgbClr val="FFFFFF"/>
                </a:highlight>
                <a:latin typeface="Raleway"/>
                <a:ea typeface="Raleway"/>
                <a:cs typeface="Raleway"/>
                <a:sym typeface="Raleway"/>
              </a:rPr>
              <a:t>communicate their ideas, understand processes, and make predictions. Making a model virus helped scientists to understand the parts of the virus and how it works. In order to create a vaccine you need to understand the virus by modeling and predicting what it could do using models. </a:t>
            </a:r>
            <a:endParaRPr>
              <a:solidFill>
                <a:srgbClr val="002B54"/>
              </a:solidFill>
            </a:endParaRPr>
          </a:p>
        </p:txBody>
      </p:sp>
      <p:pic>
        <p:nvPicPr>
          <p:cNvPr id="291" name="Google Shape;291;p33"/>
          <p:cNvPicPr preferRelativeResize="0"/>
          <p:nvPr/>
        </p:nvPicPr>
        <p:blipFill rotWithShape="1">
          <a:blip r:embed="rId4">
            <a:alphaModFix/>
          </a:blip>
          <a:srcRect b="21518" l="0" r="0" t="21524"/>
          <a:stretch/>
        </p:blipFill>
        <p:spPr>
          <a:xfrm>
            <a:off x="164650" y="2704527"/>
            <a:ext cx="1809048" cy="1030375"/>
          </a:xfrm>
          <a:prstGeom prst="rect">
            <a:avLst/>
          </a:prstGeom>
          <a:noFill/>
          <a:ln>
            <a:noFill/>
          </a:ln>
        </p:spPr>
      </p:pic>
      <p:pic>
        <p:nvPicPr>
          <p:cNvPr id="292" name="Google Shape;292;p33"/>
          <p:cNvPicPr preferRelativeResize="0"/>
          <p:nvPr/>
        </p:nvPicPr>
        <p:blipFill rotWithShape="1">
          <a:blip r:embed="rId5">
            <a:alphaModFix/>
          </a:blip>
          <a:srcRect b="4304" l="0" r="0" t="4304"/>
          <a:stretch/>
        </p:blipFill>
        <p:spPr>
          <a:xfrm>
            <a:off x="3947800" y="2704527"/>
            <a:ext cx="1809049" cy="1030375"/>
          </a:xfrm>
          <a:prstGeom prst="rect">
            <a:avLst/>
          </a:prstGeom>
          <a:noFill/>
          <a:ln>
            <a:noFill/>
          </a:ln>
        </p:spPr>
      </p:pic>
      <p:pic>
        <p:nvPicPr>
          <p:cNvPr id="293" name="Google Shape;293;p33"/>
          <p:cNvPicPr preferRelativeResize="0"/>
          <p:nvPr/>
        </p:nvPicPr>
        <p:blipFill rotWithShape="1">
          <a:blip r:embed="rId6">
            <a:alphaModFix/>
          </a:blip>
          <a:srcRect b="11832" l="0" r="0" t="11832"/>
          <a:stretch/>
        </p:blipFill>
        <p:spPr>
          <a:xfrm>
            <a:off x="5847553" y="2704527"/>
            <a:ext cx="1809049" cy="1030375"/>
          </a:xfrm>
          <a:prstGeom prst="rect">
            <a:avLst/>
          </a:prstGeom>
          <a:noFill/>
          <a:ln>
            <a:noFill/>
          </a:ln>
        </p:spPr>
      </p:pic>
      <p:sp>
        <p:nvSpPr>
          <p:cNvPr id="294" name="Google Shape;294;p33"/>
          <p:cNvSpPr txBox="1"/>
          <p:nvPr/>
        </p:nvSpPr>
        <p:spPr>
          <a:xfrm>
            <a:off x="238050" y="3752002"/>
            <a:ext cx="1735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2EAEF1"/>
                </a:solidFill>
              </a:rPr>
              <a:t>Toothpicks</a:t>
            </a:r>
            <a:endParaRPr b="1" sz="1600">
              <a:solidFill>
                <a:srgbClr val="2EAEF1"/>
              </a:solidFill>
            </a:endParaRPr>
          </a:p>
        </p:txBody>
      </p:sp>
      <p:sp>
        <p:nvSpPr>
          <p:cNvPr id="295" name="Google Shape;295;p33"/>
          <p:cNvSpPr txBox="1"/>
          <p:nvPr/>
        </p:nvSpPr>
        <p:spPr>
          <a:xfrm>
            <a:off x="2092925" y="3752002"/>
            <a:ext cx="1735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2EAEF1"/>
                </a:solidFill>
              </a:rPr>
              <a:t>Model Magic</a:t>
            </a:r>
            <a:endParaRPr b="1" sz="1600">
              <a:solidFill>
                <a:srgbClr val="2EAEF1"/>
              </a:solidFill>
            </a:endParaRPr>
          </a:p>
        </p:txBody>
      </p:sp>
      <p:sp>
        <p:nvSpPr>
          <p:cNvPr id="296" name="Google Shape;296;p33"/>
          <p:cNvSpPr txBox="1"/>
          <p:nvPr/>
        </p:nvSpPr>
        <p:spPr>
          <a:xfrm>
            <a:off x="3970238" y="3752002"/>
            <a:ext cx="1735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2EAEF1"/>
                </a:solidFill>
              </a:rPr>
              <a:t>Q-Tips</a:t>
            </a:r>
            <a:endParaRPr b="1" sz="1600">
              <a:solidFill>
                <a:srgbClr val="2EAEF1"/>
              </a:solidFill>
            </a:endParaRPr>
          </a:p>
        </p:txBody>
      </p:sp>
      <p:sp>
        <p:nvSpPr>
          <p:cNvPr id="297" name="Google Shape;297;p33"/>
          <p:cNvSpPr txBox="1"/>
          <p:nvPr/>
        </p:nvSpPr>
        <p:spPr>
          <a:xfrm>
            <a:off x="5884175" y="3734902"/>
            <a:ext cx="1735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2EAEF1"/>
                </a:solidFill>
              </a:rPr>
              <a:t>Paper labels</a:t>
            </a:r>
            <a:endParaRPr b="1" sz="1600">
              <a:solidFill>
                <a:srgbClr val="2EAEF1"/>
              </a:solidFill>
            </a:endParaRPr>
          </a:p>
        </p:txBody>
      </p:sp>
      <p:sp>
        <p:nvSpPr>
          <p:cNvPr id="298" name="Google Shape;298;p33"/>
          <p:cNvSpPr txBox="1"/>
          <p:nvPr/>
        </p:nvSpPr>
        <p:spPr>
          <a:xfrm>
            <a:off x="292925" y="4545772"/>
            <a:ext cx="3677400" cy="460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002B54"/>
                </a:solidFill>
                <a:latin typeface="Raleway"/>
                <a:ea typeface="Raleway"/>
                <a:cs typeface="Raleway"/>
                <a:sym typeface="Raleway"/>
              </a:rPr>
              <a:t>Directions: </a:t>
            </a:r>
            <a:endParaRPr b="1" sz="1800">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sz="1800">
                <a:solidFill>
                  <a:srgbClr val="002B54"/>
                </a:solidFill>
                <a:latin typeface="Raleway"/>
                <a:ea typeface="Raleway"/>
                <a:cs typeface="Raleway"/>
                <a:sym typeface="Raleway"/>
              </a:rPr>
              <a:t>Study the picture of the Coronavirus. </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sz="1800">
                <a:solidFill>
                  <a:srgbClr val="002B54"/>
                </a:solidFill>
                <a:latin typeface="Raleway"/>
                <a:ea typeface="Raleway"/>
                <a:cs typeface="Raleway"/>
                <a:sym typeface="Raleway"/>
              </a:rPr>
              <a:t>Recreate the virus noting some key features of the virus. Use the toothpicks and Q tips. You could color the Q-tips to show the different proteins. </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sz="1800">
                <a:solidFill>
                  <a:srgbClr val="002B54"/>
                </a:solidFill>
                <a:latin typeface="Raleway"/>
                <a:ea typeface="Raleway"/>
                <a:cs typeface="Raleway"/>
                <a:sym typeface="Raleway"/>
              </a:rPr>
              <a:t>Label the different parts of the virus.  Using the label stickers around the Q-tips.</a:t>
            </a:r>
            <a:endParaRPr sz="1800">
              <a:solidFill>
                <a:srgbClr val="002B54"/>
              </a:solidFill>
            </a:endParaRPr>
          </a:p>
        </p:txBody>
      </p:sp>
      <p:pic>
        <p:nvPicPr>
          <p:cNvPr id="299" name="Google Shape;299;p33"/>
          <p:cNvPicPr preferRelativeResize="0"/>
          <p:nvPr/>
        </p:nvPicPr>
        <p:blipFill>
          <a:blip r:embed="rId7">
            <a:alphaModFix/>
          </a:blip>
          <a:stretch>
            <a:fillRect/>
          </a:stretch>
        </p:blipFill>
        <p:spPr>
          <a:xfrm>
            <a:off x="4159325" y="5540752"/>
            <a:ext cx="3497275" cy="2267764"/>
          </a:xfrm>
          <a:prstGeom prst="rect">
            <a:avLst/>
          </a:prstGeom>
          <a:noFill/>
          <a:ln cap="flat" cmpd="sng" w="19050">
            <a:solidFill>
              <a:srgbClr val="002B54"/>
            </a:solidFill>
            <a:prstDash val="solid"/>
            <a:round/>
            <a:headEnd len="sm" w="sm" type="none"/>
            <a:tailEnd len="sm" w="sm" type="none"/>
          </a:ln>
        </p:spPr>
      </p:pic>
      <p:sp>
        <p:nvSpPr>
          <p:cNvPr id="300" name="Google Shape;300;p33"/>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pic>
        <p:nvPicPr>
          <p:cNvPr descr="4-Color Crayola&lt;sup&gt;&amp;#174;&lt;/sup&gt; Model Magic&lt;sup&gt;&amp;#174;&lt;/sup&gt; Classpack&lt;sup&gt;&amp;#174;&lt;/sup&gt; Image Thumbnail 1" id="301" name="Google Shape;301;p33"/>
          <p:cNvPicPr preferRelativeResize="0"/>
          <p:nvPr/>
        </p:nvPicPr>
        <p:blipFill>
          <a:blip r:embed="rId8">
            <a:alphaModFix/>
          </a:blip>
          <a:stretch>
            <a:fillRect/>
          </a:stretch>
        </p:blipFill>
        <p:spPr>
          <a:xfrm>
            <a:off x="2311850" y="2630752"/>
            <a:ext cx="1169000" cy="1169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5" name="Shape 305"/>
        <p:cNvGrpSpPr/>
        <p:nvPr/>
      </p:nvGrpSpPr>
      <p:grpSpPr>
        <a:xfrm>
          <a:off x="0" y="0"/>
          <a:ext cx="0" cy="0"/>
          <a:chOff x="0" y="0"/>
          <a:chExt cx="0" cy="0"/>
        </a:xfrm>
      </p:grpSpPr>
      <p:sp>
        <p:nvSpPr>
          <p:cNvPr id="306" name="Google Shape;306;p34"/>
          <p:cNvSpPr txBox="1"/>
          <p:nvPr/>
        </p:nvSpPr>
        <p:spPr>
          <a:xfrm>
            <a:off x="1595100" y="268200"/>
            <a:ext cx="4734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002B54"/>
                </a:solidFill>
                <a:latin typeface="Finger Paint"/>
                <a:ea typeface="Finger Paint"/>
                <a:cs typeface="Finger Paint"/>
                <a:sym typeface="Finger Paint"/>
              </a:rPr>
              <a:t>3.9 How can we help?</a:t>
            </a:r>
            <a:endParaRPr sz="2800">
              <a:solidFill>
                <a:srgbClr val="002B54"/>
              </a:solidFill>
              <a:latin typeface="Finger Paint"/>
              <a:ea typeface="Finger Paint"/>
              <a:cs typeface="Finger Paint"/>
              <a:sym typeface="Finger Paint"/>
            </a:endParaRPr>
          </a:p>
        </p:txBody>
      </p:sp>
      <p:sp>
        <p:nvSpPr>
          <p:cNvPr id="307" name="Google Shape;307;p34"/>
          <p:cNvSpPr txBox="1"/>
          <p:nvPr>
            <p:ph idx="12" type="sldNum"/>
          </p:nvPr>
        </p:nvSpPr>
        <p:spPr>
          <a:xfrm>
            <a:off x="7201589" y="95001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
        <p:nvSpPr>
          <p:cNvPr id="308" name="Google Shape;308;p34"/>
          <p:cNvSpPr txBox="1"/>
          <p:nvPr/>
        </p:nvSpPr>
        <p:spPr>
          <a:xfrm>
            <a:off x="183200" y="2240114"/>
            <a:ext cx="7443300" cy="46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002B54"/>
              </a:buClr>
              <a:buSzPts val="1800"/>
              <a:buFont typeface="Raleway"/>
              <a:buAutoNum type="arabicParenR"/>
            </a:pPr>
            <a:r>
              <a:rPr lang="en" sz="1800">
                <a:solidFill>
                  <a:srgbClr val="002B54"/>
                </a:solidFill>
                <a:latin typeface="Raleway"/>
                <a:ea typeface="Raleway"/>
                <a:cs typeface="Raleway"/>
                <a:sym typeface="Raleway"/>
              </a:rPr>
              <a:t>What are the most important ideas or parts of the text? </a:t>
            </a:r>
            <a:endParaRPr sz="1800">
              <a:solidFill>
                <a:srgbClr val="002B54"/>
              </a:solidFill>
              <a:latin typeface="Raleway"/>
              <a:ea typeface="Raleway"/>
              <a:cs typeface="Raleway"/>
              <a:sym typeface="Raleway"/>
            </a:endParaRPr>
          </a:p>
        </p:txBody>
      </p:sp>
      <p:sp>
        <p:nvSpPr>
          <p:cNvPr id="309" name="Google Shape;309;p34"/>
          <p:cNvSpPr txBox="1"/>
          <p:nvPr/>
        </p:nvSpPr>
        <p:spPr>
          <a:xfrm>
            <a:off x="183225" y="5506032"/>
            <a:ext cx="74433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2) What did you find confusing?</a:t>
            </a:r>
            <a:endParaRPr sz="1800">
              <a:solidFill>
                <a:srgbClr val="002B54"/>
              </a:solidFill>
              <a:latin typeface="Raleway"/>
              <a:ea typeface="Raleway"/>
              <a:cs typeface="Raleway"/>
              <a:sym typeface="Raleway"/>
            </a:endParaRPr>
          </a:p>
        </p:txBody>
      </p:sp>
      <p:sp>
        <p:nvSpPr>
          <p:cNvPr id="310" name="Google Shape;310;p34"/>
          <p:cNvSpPr/>
          <p:nvPr/>
        </p:nvSpPr>
        <p:spPr>
          <a:xfrm>
            <a:off x="158458" y="2701814"/>
            <a:ext cx="7443300" cy="2796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4"/>
          <p:cNvSpPr/>
          <p:nvPr/>
        </p:nvSpPr>
        <p:spPr>
          <a:xfrm>
            <a:off x="168046" y="5967732"/>
            <a:ext cx="7443300" cy="3690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4"/>
          <p:cNvSpPr txBox="1"/>
          <p:nvPr/>
        </p:nvSpPr>
        <p:spPr>
          <a:xfrm>
            <a:off x="128325" y="1366704"/>
            <a:ext cx="75348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1600">
                <a:solidFill>
                  <a:srgbClr val="002B54"/>
                </a:solidFill>
                <a:latin typeface="Raleway"/>
                <a:ea typeface="Raleway"/>
                <a:cs typeface="Raleway"/>
                <a:sym typeface="Raleway"/>
              </a:rPr>
              <a:t>Directions: </a:t>
            </a:r>
            <a:r>
              <a:rPr lang="en" sz="1600">
                <a:solidFill>
                  <a:srgbClr val="002B54"/>
                </a:solidFill>
                <a:latin typeface="Raleway"/>
                <a:ea typeface="Raleway"/>
                <a:cs typeface="Raleway"/>
                <a:sym typeface="Raleway"/>
              </a:rPr>
              <a:t>Note taking time! Use the questions below to help you write down important details and evidence from the text that will help you with our project!</a:t>
            </a:r>
            <a:endParaRPr sz="1600">
              <a:solidFill>
                <a:srgbClr val="002B54"/>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5"/>
          <p:cNvSpPr/>
          <p:nvPr/>
        </p:nvSpPr>
        <p:spPr>
          <a:xfrm>
            <a:off x="164625" y="7336250"/>
            <a:ext cx="7443300" cy="237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18" name="Google Shape;318;p35"/>
          <p:cNvPicPr preferRelativeResize="0"/>
          <p:nvPr/>
        </p:nvPicPr>
        <p:blipFill rotWithShape="1">
          <a:blip r:embed="rId3">
            <a:alphaModFix/>
          </a:blip>
          <a:srcRect b="0" l="0" r="0" t="0"/>
          <a:stretch/>
        </p:blipFill>
        <p:spPr>
          <a:xfrm>
            <a:off x="152400" y="152400"/>
            <a:ext cx="7467599" cy="439271"/>
          </a:xfrm>
          <a:prstGeom prst="rect">
            <a:avLst/>
          </a:prstGeom>
          <a:noFill/>
          <a:ln>
            <a:noFill/>
          </a:ln>
        </p:spPr>
      </p:pic>
      <p:sp>
        <p:nvSpPr>
          <p:cNvPr id="319" name="Google Shape;319;p35"/>
          <p:cNvSpPr txBox="1"/>
          <p:nvPr/>
        </p:nvSpPr>
        <p:spPr>
          <a:xfrm>
            <a:off x="164513" y="751000"/>
            <a:ext cx="74433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3) How does this connect to other parts of what you read or what you know?  </a:t>
            </a:r>
            <a:endParaRPr sz="1800">
              <a:solidFill>
                <a:srgbClr val="002B54"/>
              </a:solidFill>
            </a:endParaRPr>
          </a:p>
        </p:txBody>
      </p:sp>
      <p:sp>
        <p:nvSpPr>
          <p:cNvPr id="320" name="Google Shape;320;p35"/>
          <p:cNvSpPr txBox="1"/>
          <p:nvPr/>
        </p:nvSpPr>
        <p:spPr>
          <a:xfrm>
            <a:off x="164538" y="3884332"/>
            <a:ext cx="74433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4) What information have you learned that could be helpful to your “Take Action” project?</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t/>
            </a:r>
            <a:endParaRPr sz="1800">
              <a:solidFill>
                <a:schemeClr val="dk1"/>
              </a:solidFill>
              <a:latin typeface="Raleway"/>
              <a:ea typeface="Raleway"/>
              <a:cs typeface="Raleway"/>
              <a:sym typeface="Raleway"/>
            </a:endParaRPr>
          </a:p>
        </p:txBody>
      </p:sp>
      <p:sp>
        <p:nvSpPr>
          <p:cNvPr id="321" name="Google Shape;321;p35"/>
          <p:cNvSpPr txBox="1"/>
          <p:nvPr/>
        </p:nvSpPr>
        <p:spPr>
          <a:xfrm>
            <a:off x="164563" y="6779941"/>
            <a:ext cx="74433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5) What have you learned about the life habit of curiosity? </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t/>
            </a:r>
            <a:endParaRPr sz="1800">
              <a:solidFill>
                <a:schemeClr val="dk1"/>
              </a:solidFill>
              <a:latin typeface="Raleway"/>
              <a:ea typeface="Raleway"/>
              <a:cs typeface="Raleway"/>
              <a:sym typeface="Raleway"/>
            </a:endParaRPr>
          </a:p>
        </p:txBody>
      </p:sp>
      <p:sp>
        <p:nvSpPr>
          <p:cNvPr id="322" name="Google Shape;322;p35"/>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
        <p:nvSpPr>
          <p:cNvPr id="323" name="Google Shape;323;p35"/>
          <p:cNvSpPr/>
          <p:nvPr/>
        </p:nvSpPr>
        <p:spPr>
          <a:xfrm>
            <a:off x="164625" y="1510124"/>
            <a:ext cx="7443300" cy="2374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5"/>
          <p:cNvSpPr/>
          <p:nvPr/>
        </p:nvSpPr>
        <p:spPr>
          <a:xfrm>
            <a:off x="164625" y="4726574"/>
            <a:ext cx="7443300" cy="1867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 name="Shape 328"/>
        <p:cNvGrpSpPr/>
        <p:nvPr/>
      </p:nvGrpSpPr>
      <p:grpSpPr>
        <a:xfrm>
          <a:off x="0" y="0"/>
          <a:ext cx="0" cy="0"/>
          <a:chOff x="0" y="0"/>
          <a:chExt cx="0" cy="0"/>
        </a:xfrm>
      </p:grpSpPr>
      <p:sp>
        <p:nvSpPr>
          <p:cNvPr id="329" name="Google Shape;329;p36"/>
          <p:cNvSpPr txBox="1"/>
          <p:nvPr/>
        </p:nvSpPr>
        <p:spPr>
          <a:xfrm>
            <a:off x="1831652" y="113484"/>
            <a:ext cx="41091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002B54"/>
                </a:solidFill>
                <a:latin typeface="Finger Paint"/>
                <a:ea typeface="Finger Paint"/>
                <a:cs typeface="Finger Paint"/>
                <a:sym typeface="Finger Paint"/>
              </a:rPr>
              <a:t>3.10 Climate Change Schedule</a:t>
            </a:r>
            <a:endParaRPr sz="2400">
              <a:solidFill>
                <a:srgbClr val="002B54"/>
              </a:solidFill>
              <a:latin typeface="Finger Paint"/>
              <a:ea typeface="Finger Paint"/>
              <a:cs typeface="Finger Paint"/>
              <a:sym typeface="Finger Paint"/>
            </a:endParaRPr>
          </a:p>
        </p:txBody>
      </p:sp>
      <p:sp>
        <p:nvSpPr>
          <p:cNvPr id="330" name="Google Shape;330;p36"/>
          <p:cNvSpPr txBox="1"/>
          <p:nvPr/>
        </p:nvSpPr>
        <p:spPr>
          <a:xfrm>
            <a:off x="192000" y="1145136"/>
            <a:ext cx="7388400" cy="1563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rgbClr val="002B54"/>
                </a:solidFill>
                <a:latin typeface="Raleway"/>
                <a:ea typeface="Raleway"/>
                <a:cs typeface="Raleway"/>
                <a:sym typeface="Raleway"/>
              </a:rPr>
              <a:t>Directions</a:t>
            </a:r>
            <a:r>
              <a:rPr lang="en" sz="1600">
                <a:solidFill>
                  <a:srgbClr val="002B54"/>
                </a:solidFill>
                <a:latin typeface="Raleway"/>
                <a:ea typeface="Raleway"/>
                <a:cs typeface="Raleway"/>
                <a:sym typeface="Raleway"/>
              </a:rPr>
              <a:t>: How can you make a difference? Complete the schedule below with ideas on how you think you could help reduce climate change with the small actions you take each day. Write what steps you can take to stop climate change in the “What I do” column. Explain how those steps help in the ‘How I </a:t>
            </a:r>
            <a:r>
              <a:rPr lang="en" sz="1600">
                <a:solidFill>
                  <a:srgbClr val="002B54"/>
                </a:solidFill>
                <a:latin typeface="Raleway"/>
                <a:ea typeface="Raleway"/>
                <a:cs typeface="Raleway"/>
                <a:sym typeface="Raleway"/>
              </a:rPr>
              <a:t>help”</a:t>
            </a:r>
            <a:r>
              <a:rPr lang="en" sz="1600">
                <a:solidFill>
                  <a:srgbClr val="002B54"/>
                </a:solidFill>
                <a:latin typeface="Raleway"/>
                <a:ea typeface="Raleway"/>
                <a:cs typeface="Raleway"/>
                <a:sym typeface="Raleway"/>
              </a:rPr>
              <a:t> column. </a:t>
            </a:r>
            <a:endParaRPr sz="1600">
              <a:solidFill>
                <a:srgbClr val="002B54"/>
              </a:solidFill>
            </a:endParaRPr>
          </a:p>
        </p:txBody>
      </p:sp>
      <p:sp>
        <p:nvSpPr>
          <p:cNvPr id="331" name="Google Shape;331;p36"/>
          <p:cNvSpPr/>
          <p:nvPr/>
        </p:nvSpPr>
        <p:spPr>
          <a:xfrm>
            <a:off x="100350" y="2653070"/>
            <a:ext cx="2523900" cy="615600"/>
          </a:xfrm>
          <a:prstGeom prst="rect">
            <a:avLst/>
          </a:prstGeom>
          <a:solidFill>
            <a:srgbClr val="F12E4C"/>
          </a:solidFill>
          <a:ln cap="flat" cmpd="sng" w="9525">
            <a:solidFill>
              <a:schemeClr val="dk2"/>
            </a:solidFill>
            <a:prstDash val="solid"/>
            <a:round/>
            <a:headEnd len="sm" w="sm" type="none"/>
            <a:tailEnd len="sm" w="sm" type="none"/>
          </a:ln>
          <a:effectLst>
            <a:outerShdw blurRad="128588" rotWithShape="0" algn="bl" dir="5400000" dist="85725">
              <a:srgbClr val="002B54">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Finger Paint"/>
                <a:ea typeface="Finger Paint"/>
                <a:cs typeface="Finger Paint"/>
                <a:sym typeface="Finger Paint"/>
              </a:rPr>
              <a:t>Time of Day</a:t>
            </a:r>
            <a:endParaRPr sz="2400">
              <a:solidFill>
                <a:srgbClr val="FFFFFF"/>
              </a:solidFill>
              <a:latin typeface="Finger Paint"/>
              <a:ea typeface="Finger Paint"/>
              <a:cs typeface="Finger Paint"/>
              <a:sym typeface="Finger Paint"/>
            </a:endParaRPr>
          </a:p>
        </p:txBody>
      </p:sp>
      <p:sp>
        <p:nvSpPr>
          <p:cNvPr id="332" name="Google Shape;332;p36"/>
          <p:cNvSpPr/>
          <p:nvPr/>
        </p:nvSpPr>
        <p:spPr>
          <a:xfrm>
            <a:off x="2624250" y="2653070"/>
            <a:ext cx="2523900" cy="615600"/>
          </a:xfrm>
          <a:prstGeom prst="rect">
            <a:avLst/>
          </a:prstGeom>
          <a:solidFill>
            <a:srgbClr val="F12E4C"/>
          </a:solidFill>
          <a:ln cap="flat" cmpd="sng" w="9525">
            <a:solidFill>
              <a:schemeClr val="dk2"/>
            </a:solidFill>
            <a:prstDash val="solid"/>
            <a:round/>
            <a:headEnd len="sm" w="sm" type="none"/>
            <a:tailEnd len="sm" w="sm" type="none"/>
          </a:ln>
          <a:effectLst>
            <a:outerShdw blurRad="128588" rotWithShape="0" algn="bl" dir="5400000" dist="85725">
              <a:srgbClr val="002B54">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Finger Paint"/>
                <a:ea typeface="Finger Paint"/>
                <a:cs typeface="Finger Paint"/>
                <a:sym typeface="Finger Paint"/>
              </a:rPr>
              <a:t>What I do</a:t>
            </a:r>
            <a:endParaRPr sz="2400">
              <a:solidFill>
                <a:srgbClr val="FFFFFF"/>
              </a:solidFill>
              <a:latin typeface="Finger Paint"/>
              <a:ea typeface="Finger Paint"/>
              <a:cs typeface="Finger Paint"/>
              <a:sym typeface="Finger Paint"/>
            </a:endParaRPr>
          </a:p>
        </p:txBody>
      </p:sp>
      <p:sp>
        <p:nvSpPr>
          <p:cNvPr id="333" name="Google Shape;333;p36"/>
          <p:cNvSpPr/>
          <p:nvPr/>
        </p:nvSpPr>
        <p:spPr>
          <a:xfrm>
            <a:off x="5148150" y="2653070"/>
            <a:ext cx="2523900" cy="615600"/>
          </a:xfrm>
          <a:prstGeom prst="rect">
            <a:avLst/>
          </a:prstGeom>
          <a:solidFill>
            <a:srgbClr val="F12E4C"/>
          </a:solidFill>
          <a:ln cap="flat" cmpd="sng" w="9525">
            <a:solidFill>
              <a:schemeClr val="dk2"/>
            </a:solidFill>
            <a:prstDash val="solid"/>
            <a:round/>
            <a:headEnd len="sm" w="sm" type="none"/>
            <a:tailEnd len="sm" w="sm" type="none"/>
          </a:ln>
          <a:effectLst>
            <a:outerShdw blurRad="128588" rotWithShape="0" algn="bl" dir="5400000" dist="85725">
              <a:srgbClr val="002B54">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Finger Paint"/>
                <a:ea typeface="Finger Paint"/>
                <a:cs typeface="Finger Paint"/>
                <a:sym typeface="Finger Paint"/>
              </a:rPr>
              <a:t>How I help</a:t>
            </a:r>
            <a:endParaRPr sz="2400">
              <a:solidFill>
                <a:srgbClr val="FFFFFF"/>
              </a:solidFill>
              <a:latin typeface="Finger Paint"/>
              <a:ea typeface="Finger Paint"/>
              <a:cs typeface="Finger Paint"/>
              <a:sym typeface="Finger Paint"/>
            </a:endParaRPr>
          </a:p>
        </p:txBody>
      </p:sp>
      <p:sp>
        <p:nvSpPr>
          <p:cNvPr id="334" name="Google Shape;334;p36"/>
          <p:cNvSpPr/>
          <p:nvPr/>
        </p:nvSpPr>
        <p:spPr>
          <a:xfrm>
            <a:off x="100425" y="3384475"/>
            <a:ext cx="2523900" cy="1562400"/>
          </a:xfrm>
          <a:prstGeom prst="rect">
            <a:avLst/>
          </a:prstGeom>
          <a:solidFill>
            <a:schemeClr val="lt2"/>
          </a:solidFill>
          <a:ln cap="flat" cmpd="sng" w="9525">
            <a:solidFill>
              <a:srgbClr val="002B5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002B54"/>
                </a:solidFill>
                <a:latin typeface="Finger Paint"/>
                <a:ea typeface="Finger Paint"/>
                <a:cs typeface="Finger Paint"/>
                <a:sym typeface="Finger Paint"/>
              </a:rPr>
              <a:t>Morning Before School</a:t>
            </a:r>
            <a:endParaRPr sz="2000">
              <a:solidFill>
                <a:srgbClr val="002B54"/>
              </a:solidFill>
              <a:latin typeface="Finger Paint"/>
              <a:ea typeface="Finger Paint"/>
              <a:cs typeface="Finger Paint"/>
              <a:sym typeface="Finger Paint"/>
            </a:endParaRPr>
          </a:p>
        </p:txBody>
      </p:sp>
      <p:sp>
        <p:nvSpPr>
          <p:cNvPr id="335" name="Google Shape;335;p36"/>
          <p:cNvSpPr/>
          <p:nvPr/>
        </p:nvSpPr>
        <p:spPr>
          <a:xfrm>
            <a:off x="100425" y="4950027"/>
            <a:ext cx="2523900" cy="1562400"/>
          </a:xfrm>
          <a:prstGeom prst="rect">
            <a:avLst/>
          </a:prstGeom>
          <a:solidFill>
            <a:schemeClr val="lt2"/>
          </a:solidFill>
          <a:ln cap="flat" cmpd="sng" w="9525">
            <a:solidFill>
              <a:srgbClr val="002B5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002B54"/>
                </a:solidFill>
                <a:latin typeface="Finger Paint"/>
                <a:ea typeface="Finger Paint"/>
                <a:cs typeface="Finger Paint"/>
                <a:sym typeface="Finger Paint"/>
              </a:rPr>
              <a:t>During</a:t>
            </a:r>
            <a:r>
              <a:rPr lang="en" sz="2000">
                <a:solidFill>
                  <a:srgbClr val="002B54"/>
                </a:solidFill>
                <a:latin typeface="Finger Paint"/>
                <a:ea typeface="Finger Paint"/>
                <a:cs typeface="Finger Paint"/>
                <a:sym typeface="Finger Paint"/>
              </a:rPr>
              <a:t> School</a:t>
            </a:r>
            <a:endParaRPr sz="2000">
              <a:solidFill>
                <a:srgbClr val="002B54"/>
              </a:solidFill>
              <a:latin typeface="Finger Paint"/>
              <a:ea typeface="Finger Paint"/>
              <a:cs typeface="Finger Paint"/>
              <a:sym typeface="Finger Paint"/>
            </a:endParaRPr>
          </a:p>
        </p:txBody>
      </p:sp>
      <p:sp>
        <p:nvSpPr>
          <p:cNvPr id="336" name="Google Shape;336;p36"/>
          <p:cNvSpPr/>
          <p:nvPr/>
        </p:nvSpPr>
        <p:spPr>
          <a:xfrm>
            <a:off x="100425" y="6515580"/>
            <a:ext cx="2523900" cy="1562400"/>
          </a:xfrm>
          <a:prstGeom prst="rect">
            <a:avLst/>
          </a:prstGeom>
          <a:solidFill>
            <a:schemeClr val="lt2"/>
          </a:solidFill>
          <a:ln cap="flat" cmpd="sng" w="9525">
            <a:solidFill>
              <a:srgbClr val="002B5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002B54"/>
                </a:solidFill>
                <a:latin typeface="Finger Paint"/>
                <a:ea typeface="Finger Paint"/>
                <a:cs typeface="Finger Paint"/>
                <a:sym typeface="Finger Paint"/>
              </a:rPr>
              <a:t>After school</a:t>
            </a:r>
            <a:endParaRPr sz="2000">
              <a:solidFill>
                <a:srgbClr val="002B54"/>
              </a:solidFill>
              <a:latin typeface="Finger Paint"/>
              <a:ea typeface="Finger Paint"/>
              <a:cs typeface="Finger Paint"/>
              <a:sym typeface="Finger Paint"/>
            </a:endParaRPr>
          </a:p>
        </p:txBody>
      </p:sp>
      <p:sp>
        <p:nvSpPr>
          <p:cNvPr id="337" name="Google Shape;337;p36"/>
          <p:cNvSpPr/>
          <p:nvPr/>
        </p:nvSpPr>
        <p:spPr>
          <a:xfrm>
            <a:off x="100425" y="8081126"/>
            <a:ext cx="2523900" cy="1562400"/>
          </a:xfrm>
          <a:prstGeom prst="rect">
            <a:avLst/>
          </a:prstGeom>
          <a:solidFill>
            <a:schemeClr val="lt2"/>
          </a:solidFill>
          <a:ln cap="flat" cmpd="sng" w="9525">
            <a:solidFill>
              <a:srgbClr val="002B5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002B54"/>
                </a:solidFill>
                <a:latin typeface="Finger Paint"/>
                <a:ea typeface="Finger Paint"/>
                <a:cs typeface="Finger Paint"/>
                <a:sym typeface="Finger Paint"/>
              </a:rPr>
              <a:t>Before Bed</a:t>
            </a:r>
            <a:endParaRPr sz="2000">
              <a:solidFill>
                <a:srgbClr val="002B54"/>
              </a:solidFill>
              <a:latin typeface="Finger Paint"/>
              <a:ea typeface="Finger Paint"/>
              <a:cs typeface="Finger Paint"/>
              <a:sym typeface="Finger Paint"/>
            </a:endParaRPr>
          </a:p>
        </p:txBody>
      </p:sp>
      <p:sp>
        <p:nvSpPr>
          <p:cNvPr id="338" name="Google Shape;338;p36"/>
          <p:cNvSpPr/>
          <p:nvPr/>
        </p:nvSpPr>
        <p:spPr>
          <a:xfrm>
            <a:off x="2624250" y="3384475"/>
            <a:ext cx="2523900" cy="1562400"/>
          </a:xfrm>
          <a:prstGeom prst="rect">
            <a:avLst/>
          </a:prstGeom>
          <a:solidFill>
            <a:schemeClr val="lt2"/>
          </a:solidFill>
          <a:ln cap="flat" cmpd="sng" w="9525">
            <a:solidFill>
              <a:srgbClr val="002B54"/>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rgbClr val="002B54"/>
              </a:buClr>
              <a:buSzPts val="1400"/>
              <a:buFont typeface="Finger Paint"/>
              <a:buAutoNum type="arabicPeriod"/>
            </a:pPr>
            <a:r>
              <a:rPr lang="en">
                <a:solidFill>
                  <a:srgbClr val="002B54"/>
                </a:solidFill>
                <a:latin typeface="Finger Paint"/>
                <a:ea typeface="Finger Paint"/>
                <a:cs typeface="Finger Paint"/>
                <a:sym typeface="Finger Paint"/>
              </a:rPr>
              <a:t>...</a:t>
            </a:r>
            <a:endParaRPr>
              <a:solidFill>
                <a:srgbClr val="002B54"/>
              </a:solidFill>
              <a:latin typeface="Finger Paint"/>
              <a:ea typeface="Finger Paint"/>
              <a:cs typeface="Finger Paint"/>
              <a:sym typeface="Finger Paint"/>
            </a:endParaRPr>
          </a:p>
        </p:txBody>
      </p:sp>
      <p:sp>
        <p:nvSpPr>
          <p:cNvPr id="339" name="Google Shape;339;p36"/>
          <p:cNvSpPr/>
          <p:nvPr/>
        </p:nvSpPr>
        <p:spPr>
          <a:xfrm>
            <a:off x="2624250" y="4950027"/>
            <a:ext cx="2523900" cy="1562400"/>
          </a:xfrm>
          <a:prstGeom prst="rect">
            <a:avLst/>
          </a:prstGeom>
          <a:solidFill>
            <a:schemeClr val="lt2"/>
          </a:solidFill>
          <a:ln cap="flat" cmpd="sng" w="9525">
            <a:solidFill>
              <a:srgbClr val="002B54"/>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rgbClr val="002B54"/>
              </a:buClr>
              <a:buSzPts val="1400"/>
              <a:buFont typeface="Finger Paint"/>
              <a:buAutoNum type="arabicPeriod"/>
            </a:pPr>
            <a:r>
              <a:rPr lang="en">
                <a:solidFill>
                  <a:srgbClr val="002B54"/>
                </a:solidFill>
                <a:latin typeface="Finger Paint"/>
                <a:ea typeface="Finger Paint"/>
                <a:cs typeface="Finger Paint"/>
                <a:sym typeface="Finger Paint"/>
              </a:rPr>
              <a:t>...</a:t>
            </a:r>
            <a:endParaRPr>
              <a:solidFill>
                <a:srgbClr val="002B54"/>
              </a:solidFill>
              <a:latin typeface="Finger Paint"/>
              <a:ea typeface="Finger Paint"/>
              <a:cs typeface="Finger Paint"/>
              <a:sym typeface="Finger Paint"/>
            </a:endParaRPr>
          </a:p>
        </p:txBody>
      </p:sp>
      <p:sp>
        <p:nvSpPr>
          <p:cNvPr id="340" name="Google Shape;340;p36"/>
          <p:cNvSpPr/>
          <p:nvPr/>
        </p:nvSpPr>
        <p:spPr>
          <a:xfrm>
            <a:off x="2624250" y="6515580"/>
            <a:ext cx="2523900" cy="1562400"/>
          </a:xfrm>
          <a:prstGeom prst="rect">
            <a:avLst/>
          </a:prstGeom>
          <a:solidFill>
            <a:schemeClr val="lt2"/>
          </a:solidFill>
          <a:ln cap="flat" cmpd="sng" w="9525">
            <a:solidFill>
              <a:srgbClr val="002B54"/>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rgbClr val="002B54"/>
              </a:buClr>
              <a:buSzPts val="1400"/>
              <a:buFont typeface="Finger Paint"/>
              <a:buAutoNum type="arabicPeriod"/>
            </a:pPr>
            <a:r>
              <a:rPr lang="en">
                <a:solidFill>
                  <a:srgbClr val="002B54"/>
                </a:solidFill>
                <a:latin typeface="Finger Paint"/>
                <a:ea typeface="Finger Paint"/>
                <a:cs typeface="Finger Paint"/>
                <a:sym typeface="Finger Paint"/>
              </a:rPr>
              <a:t>...</a:t>
            </a:r>
            <a:endParaRPr>
              <a:solidFill>
                <a:srgbClr val="002B54"/>
              </a:solidFill>
              <a:latin typeface="Finger Paint"/>
              <a:ea typeface="Finger Paint"/>
              <a:cs typeface="Finger Paint"/>
              <a:sym typeface="Finger Paint"/>
            </a:endParaRPr>
          </a:p>
        </p:txBody>
      </p:sp>
      <p:sp>
        <p:nvSpPr>
          <p:cNvPr id="341" name="Google Shape;341;p36"/>
          <p:cNvSpPr/>
          <p:nvPr/>
        </p:nvSpPr>
        <p:spPr>
          <a:xfrm>
            <a:off x="2624250" y="8081126"/>
            <a:ext cx="2523900" cy="1562400"/>
          </a:xfrm>
          <a:prstGeom prst="rect">
            <a:avLst/>
          </a:prstGeom>
          <a:solidFill>
            <a:schemeClr val="lt2"/>
          </a:solidFill>
          <a:ln cap="flat" cmpd="sng" w="9525">
            <a:solidFill>
              <a:srgbClr val="002B54"/>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rgbClr val="002B54"/>
              </a:buClr>
              <a:buSzPts val="1400"/>
              <a:buFont typeface="Finger Paint"/>
              <a:buAutoNum type="arabicPeriod"/>
            </a:pPr>
            <a:r>
              <a:rPr lang="en">
                <a:solidFill>
                  <a:srgbClr val="002B54"/>
                </a:solidFill>
                <a:latin typeface="Finger Paint"/>
                <a:ea typeface="Finger Paint"/>
                <a:cs typeface="Finger Paint"/>
                <a:sym typeface="Finger Paint"/>
              </a:rPr>
              <a:t>...</a:t>
            </a:r>
            <a:endParaRPr>
              <a:solidFill>
                <a:srgbClr val="002B54"/>
              </a:solidFill>
              <a:latin typeface="Finger Paint"/>
              <a:ea typeface="Finger Paint"/>
              <a:cs typeface="Finger Paint"/>
              <a:sym typeface="Finger Paint"/>
            </a:endParaRPr>
          </a:p>
        </p:txBody>
      </p:sp>
      <p:sp>
        <p:nvSpPr>
          <p:cNvPr id="342" name="Google Shape;342;p36"/>
          <p:cNvSpPr/>
          <p:nvPr/>
        </p:nvSpPr>
        <p:spPr>
          <a:xfrm>
            <a:off x="5148150" y="3384475"/>
            <a:ext cx="2523900" cy="1562400"/>
          </a:xfrm>
          <a:prstGeom prst="rect">
            <a:avLst/>
          </a:prstGeom>
          <a:solidFill>
            <a:schemeClr val="lt2"/>
          </a:solidFill>
          <a:ln cap="flat" cmpd="sng" w="9525">
            <a:solidFill>
              <a:srgbClr val="002B54"/>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rgbClr val="002B54"/>
              </a:buClr>
              <a:buSzPts val="1400"/>
              <a:buFont typeface="Finger Paint"/>
              <a:buAutoNum type="arabicPeriod"/>
            </a:pPr>
            <a:r>
              <a:rPr lang="en">
                <a:solidFill>
                  <a:srgbClr val="002B54"/>
                </a:solidFill>
                <a:latin typeface="Finger Paint"/>
                <a:ea typeface="Finger Paint"/>
                <a:cs typeface="Finger Paint"/>
                <a:sym typeface="Finger Paint"/>
              </a:rPr>
              <a:t>...</a:t>
            </a:r>
            <a:endParaRPr>
              <a:solidFill>
                <a:srgbClr val="002B54"/>
              </a:solidFill>
              <a:latin typeface="Finger Paint"/>
              <a:ea typeface="Finger Paint"/>
              <a:cs typeface="Finger Paint"/>
              <a:sym typeface="Finger Paint"/>
            </a:endParaRPr>
          </a:p>
        </p:txBody>
      </p:sp>
      <p:sp>
        <p:nvSpPr>
          <p:cNvPr id="343" name="Google Shape;343;p36"/>
          <p:cNvSpPr/>
          <p:nvPr/>
        </p:nvSpPr>
        <p:spPr>
          <a:xfrm>
            <a:off x="5148150" y="4950027"/>
            <a:ext cx="2523900" cy="1562400"/>
          </a:xfrm>
          <a:prstGeom prst="rect">
            <a:avLst/>
          </a:prstGeom>
          <a:solidFill>
            <a:schemeClr val="lt2"/>
          </a:solidFill>
          <a:ln cap="flat" cmpd="sng" w="9525">
            <a:solidFill>
              <a:srgbClr val="002B54"/>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rgbClr val="002B54"/>
              </a:buClr>
              <a:buSzPts val="1400"/>
              <a:buFont typeface="Finger Paint"/>
              <a:buAutoNum type="arabicPeriod"/>
            </a:pPr>
            <a:r>
              <a:rPr lang="en">
                <a:solidFill>
                  <a:srgbClr val="002B54"/>
                </a:solidFill>
                <a:latin typeface="Finger Paint"/>
                <a:ea typeface="Finger Paint"/>
                <a:cs typeface="Finger Paint"/>
                <a:sym typeface="Finger Paint"/>
              </a:rPr>
              <a:t>...</a:t>
            </a:r>
            <a:endParaRPr>
              <a:solidFill>
                <a:srgbClr val="002B54"/>
              </a:solidFill>
              <a:latin typeface="Finger Paint"/>
              <a:ea typeface="Finger Paint"/>
              <a:cs typeface="Finger Paint"/>
              <a:sym typeface="Finger Paint"/>
            </a:endParaRPr>
          </a:p>
        </p:txBody>
      </p:sp>
      <p:sp>
        <p:nvSpPr>
          <p:cNvPr id="344" name="Google Shape;344;p36"/>
          <p:cNvSpPr/>
          <p:nvPr/>
        </p:nvSpPr>
        <p:spPr>
          <a:xfrm>
            <a:off x="5148150" y="6515580"/>
            <a:ext cx="2523900" cy="1562400"/>
          </a:xfrm>
          <a:prstGeom prst="rect">
            <a:avLst/>
          </a:prstGeom>
          <a:solidFill>
            <a:schemeClr val="lt2"/>
          </a:solidFill>
          <a:ln cap="flat" cmpd="sng" w="9525">
            <a:solidFill>
              <a:srgbClr val="002B54"/>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rgbClr val="002B54"/>
              </a:buClr>
              <a:buSzPts val="1400"/>
              <a:buFont typeface="Finger Paint"/>
              <a:buAutoNum type="arabicPeriod"/>
            </a:pPr>
            <a:r>
              <a:rPr lang="en">
                <a:solidFill>
                  <a:srgbClr val="002B54"/>
                </a:solidFill>
                <a:latin typeface="Finger Paint"/>
                <a:ea typeface="Finger Paint"/>
                <a:cs typeface="Finger Paint"/>
                <a:sym typeface="Finger Paint"/>
              </a:rPr>
              <a:t>...</a:t>
            </a:r>
            <a:endParaRPr>
              <a:solidFill>
                <a:srgbClr val="002B54"/>
              </a:solidFill>
              <a:latin typeface="Finger Paint"/>
              <a:ea typeface="Finger Paint"/>
              <a:cs typeface="Finger Paint"/>
              <a:sym typeface="Finger Paint"/>
            </a:endParaRPr>
          </a:p>
        </p:txBody>
      </p:sp>
      <p:sp>
        <p:nvSpPr>
          <p:cNvPr id="345" name="Google Shape;345;p36"/>
          <p:cNvSpPr/>
          <p:nvPr/>
        </p:nvSpPr>
        <p:spPr>
          <a:xfrm>
            <a:off x="5148150" y="8081126"/>
            <a:ext cx="2523900" cy="1562400"/>
          </a:xfrm>
          <a:prstGeom prst="rect">
            <a:avLst/>
          </a:prstGeom>
          <a:solidFill>
            <a:schemeClr val="lt2"/>
          </a:solidFill>
          <a:ln cap="flat" cmpd="sng" w="9525">
            <a:solidFill>
              <a:srgbClr val="002B54"/>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Clr>
                <a:srgbClr val="002B54"/>
              </a:buClr>
              <a:buSzPts val="1400"/>
              <a:buFont typeface="Finger Paint"/>
              <a:buAutoNum type="arabicPeriod"/>
            </a:pPr>
            <a:r>
              <a:rPr lang="en">
                <a:solidFill>
                  <a:srgbClr val="002B54"/>
                </a:solidFill>
                <a:latin typeface="Finger Paint"/>
                <a:ea typeface="Finger Paint"/>
                <a:cs typeface="Finger Paint"/>
                <a:sym typeface="Finger Paint"/>
              </a:rPr>
              <a:t>...</a:t>
            </a:r>
            <a:endParaRPr>
              <a:solidFill>
                <a:srgbClr val="002B54"/>
              </a:solidFill>
              <a:latin typeface="Finger Paint"/>
              <a:ea typeface="Finger Paint"/>
              <a:cs typeface="Finger Paint"/>
              <a:sym typeface="Finger Paint"/>
            </a:endParaRPr>
          </a:p>
        </p:txBody>
      </p:sp>
      <p:sp>
        <p:nvSpPr>
          <p:cNvPr id="346" name="Google Shape;346;p36"/>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0" name="Shape 350"/>
        <p:cNvGrpSpPr/>
        <p:nvPr/>
      </p:nvGrpSpPr>
      <p:grpSpPr>
        <a:xfrm>
          <a:off x="0" y="0"/>
          <a:ext cx="0" cy="0"/>
          <a:chOff x="0" y="0"/>
          <a:chExt cx="0" cy="0"/>
        </a:xfrm>
      </p:grpSpPr>
      <p:sp>
        <p:nvSpPr>
          <p:cNvPr id="351" name="Google Shape;351;p37"/>
          <p:cNvSpPr txBox="1"/>
          <p:nvPr/>
        </p:nvSpPr>
        <p:spPr>
          <a:xfrm>
            <a:off x="1822652" y="239950"/>
            <a:ext cx="41271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300">
                <a:solidFill>
                  <a:srgbClr val="002B54"/>
                </a:solidFill>
                <a:latin typeface="Finger Paint"/>
                <a:ea typeface="Finger Paint"/>
                <a:cs typeface="Finger Paint"/>
                <a:sym typeface="Finger Paint"/>
              </a:rPr>
              <a:t>3.11 Action Tags</a:t>
            </a:r>
            <a:endParaRPr sz="3300">
              <a:solidFill>
                <a:srgbClr val="002B54"/>
              </a:solidFill>
              <a:latin typeface="Finger Paint"/>
              <a:ea typeface="Finger Paint"/>
              <a:cs typeface="Finger Paint"/>
              <a:sym typeface="Finger Paint"/>
            </a:endParaRPr>
          </a:p>
        </p:txBody>
      </p:sp>
      <p:sp>
        <p:nvSpPr>
          <p:cNvPr id="352" name="Google Shape;352;p37"/>
          <p:cNvSpPr txBox="1"/>
          <p:nvPr/>
        </p:nvSpPr>
        <p:spPr>
          <a:xfrm>
            <a:off x="192000" y="1195600"/>
            <a:ext cx="7388400" cy="287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02B54"/>
                </a:solidFill>
                <a:latin typeface="Raleway"/>
                <a:ea typeface="Raleway"/>
                <a:cs typeface="Raleway"/>
                <a:sym typeface="Raleway"/>
              </a:rPr>
              <a:t>Do you ever forget to do things? We forget things all the time. Remembering can be hard. It’s also really hard to change habits. If you never turn out the light, it will be hard to remember to start turning it off every time.</a:t>
            </a:r>
            <a:endParaRPr>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t/>
            </a:r>
            <a:endParaRPr>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rPr lang="en">
                <a:solidFill>
                  <a:srgbClr val="002B54"/>
                </a:solidFill>
                <a:latin typeface="Raleway"/>
                <a:ea typeface="Raleway"/>
                <a:cs typeface="Raleway"/>
                <a:sym typeface="Raleway"/>
              </a:rPr>
              <a:t>You’ll make 5 action tags to help you remember important actions to help stop climate change and stop the spread of disease. You can hang them in your home. Every time you see a tag they’ll remind you what to do. </a:t>
            </a:r>
            <a:endParaRPr>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t/>
            </a:r>
            <a:endParaRPr>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rPr lang="en">
                <a:solidFill>
                  <a:srgbClr val="002B54"/>
                </a:solidFill>
                <a:latin typeface="Raleway"/>
                <a:ea typeface="Raleway"/>
                <a:cs typeface="Raleway"/>
                <a:sym typeface="Raleway"/>
              </a:rPr>
              <a:t>Make a list of the 5 actions you want to remember to take. They can be from the daily schedule on the back of your zine. They can also be other ways you want to help stop the spread of disease. Make your list below.</a:t>
            </a:r>
            <a:endParaRPr>
              <a:solidFill>
                <a:srgbClr val="002B54"/>
              </a:solidFill>
              <a:latin typeface="Raleway"/>
              <a:ea typeface="Raleway"/>
              <a:cs typeface="Raleway"/>
              <a:sym typeface="Raleway"/>
            </a:endParaRPr>
          </a:p>
        </p:txBody>
      </p:sp>
      <p:sp>
        <p:nvSpPr>
          <p:cNvPr id="353" name="Google Shape;353;p37"/>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
        <p:nvSpPr>
          <p:cNvPr id="354" name="Google Shape;354;p37"/>
          <p:cNvSpPr/>
          <p:nvPr/>
        </p:nvSpPr>
        <p:spPr>
          <a:xfrm>
            <a:off x="164550" y="4082314"/>
            <a:ext cx="7443300" cy="957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B54"/>
                </a:solidFill>
              </a:rPr>
              <a:t>1. </a:t>
            </a:r>
            <a:endParaRPr>
              <a:solidFill>
                <a:srgbClr val="002B54"/>
              </a:solidFill>
            </a:endParaRPr>
          </a:p>
        </p:txBody>
      </p:sp>
      <p:sp>
        <p:nvSpPr>
          <p:cNvPr id="355" name="Google Shape;355;p37"/>
          <p:cNvSpPr/>
          <p:nvPr/>
        </p:nvSpPr>
        <p:spPr>
          <a:xfrm>
            <a:off x="164550" y="5137039"/>
            <a:ext cx="7443300" cy="957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B54"/>
                </a:solidFill>
              </a:rPr>
              <a:t>2</a:t>
            </a:r>
            <a:r>
              <a:rPr lang="en">
                <a:solidFill>
                  <a:srgbClr val="002B54"/>
                </a:solidFill>
              </a:rPr>
              <a:t>. </a:t>
            </a:r>
            <a:endParaRPr>
              <a:solidFill>
                <a:srgbClr val="002B54"/>
              </a:solidFill>
            </a:endParaRPr>
          </a:p>
        </p:txBody>
      </p:sp>
      <p:sp>
        <p:nvSpPr>
          <p:cNvPr id="356" name="Google Shape;356;p37"/>
          <p:cNvSpPr/>
          <p:nvPr/>
        </p:nvSpPr>
        <p:spPr>
          <a:xfrm>
            <a:off x="164550" y="6191764"/>
            <a:ext cx="7443300" cy="957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B54"/>
                </a:solidFill>
              </a:rPr>
              <a:t>3</a:t>
            </a:r>
            <a:r>
              <a:rPr lang="en">
                <a:solidFill>
                  <a:srgbClr val="002B54"/>
                </a:solidFill>
              </a:rPr>
              <a:t>. </a:t>
            </a:r>
            <a:endParaRPr>
              <a:solidFill>
                <a:srgbClr val="002B54"/>
              </a:solidFill>
            </a:endParaRPr>
          </a:p>
        </p:txBody>
      </p:sp>
      <p:sp>
        <p:nvSpPr>
          <p:cNvPr id="357" name="Google Shape;357;p37"/>
          <p:cNvSpPr/>
          <p:nvPr/>
        </p:nvSpPr>
        <p:spPr>
          <a:xfrm>
            <a:off x="164550" y="7246489"/>
            <a:ext cx="7443300" cy="957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B54"/>
                </a:solidFill>
              </a:rPr>
              <a:t>4</a:t>
            </a:r>
            <a:r>
              <a:rPr lang="en">
                <a:solidFill>
                  <a:srgbClr val="002B54"/>
                </a:solidFill>
              </a:rPr>
              <a:t>. </a:t>
            </a:r>
            <a:endParaRPr>
              <a:solidFill>
                <a:srgbClr val="002B54"/>
              </a:solidFill>
            </a:endParaRPr>
          </a:p>
        </p:txBody>
      </p:sp>
      <p:sp>
        <p:nvSpPr>
          <p:cNvPr id="358" name="Google Shape;358;p37"/>
          <p:cNvSpPr/>
          <p:nvPr/>
        </p:nvSpPr>
        <p:spPr>
          <a:xfrm>
            <a:off x="164650" y="8342036"/>
            <a:ext cx="7443300" cy="957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B54"/>
                </a:solidFill>
              </a:rPr>
              <a:t>5</a:t>
            </a:r>
            <a:r>
              <a:rPr lang="en">
                <a:solidFill>
                  <a:srgbClr val="002B54"/>
                </a:solidFill>
              </a:rPr>
              <a:t>. </a:t>
            </a:r>
            <a:endParaRPr>
              <a:solidFill>
                <a:srgbClr val="002B54"/>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38"/>
          <p:cNvPicPr preferRelativeResize="0"/>
          <p:nvPr/>
        </p:nvPicPr>
        <p:blipFill rotWithShape="1">
          <a:blip r:embed="rId3">
            <a:alphaModFix/>
          </a:blip>
          <a:srcRect b="0" l="0" r="0" t="0"/>
          <a:stretch/>
        </p:blipFill>
        <p:spPr>
          <a:xfrm>
            <a:off x="152400" y="152400"/>
            <a:ext cx="7467599" cy="439271"/>
          </a:xfrm>
          <a:prstGeom prst="rect">
            <a:avLst/>
          </a:prstGeom>
          <a:noFill/>
          <a:ln>
            <a:noFill/>
          </a:ln>
        </p:spPr>
      </p:pic>
      <p:sp>
        <p:nvSpPr>
          <p:cNvPr id="364" name="Google Shape;364;p38"/>
          <p:cNvSpPr txBox="1"/>
          <p:nvPr/>
        </p:nvSpPr>
        <p:spPr>
          <a:xfrm>
            <a:off x="2542350" y="638225"/>
            <a:ext cx="3145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002B54"/>
                </a:solidFill>
                <a:latin typeface="Finger Paint"/>
                <a:ea typeface="Finger Paint"/>
                <a:cs typeface="Finger Paint"/>
                <a:sym typeface="Finger Paint"/>
              </a:rPr>
              <a:t>Time To Rock It Out!</a:t>
            </a:r>
            <a:endParaRPr sz="2000">
              <a:solidFill>
                <a:srgbClr val="002B54"/>
              </a:solidFill>
              <a:latin typeface="Finger Paint"/>
              <a:ea typeface="Finger Paint"/>
              <a:cs typeface="Finger Paint"/>
              <a:sym typeface="Finger Paint"/>
            </a:endParaRPr>
          </a:p>
        </p:txBody>
      </p:sp>
      <p:sp>
        <p:nvSpPr>
          <p:cNvPr id="365" name="Google Shape;365;p38"/>
          <p:cNvSpPr/>
          <p:nvPr/>
        </p:nvSpPr>
        <p:spPr>
          <a:xfrm>
            <a:off x="240900" y="1101175"/>
            <a:ext cx="7290600" cy="2977200"/>
          </a:xfrm>
          <a:prstGeom prst="roundRect">
            <a:avLst>
              <a:gd fmla="val 16667" name="adj"/>
            </a:avLst>
          </a:prstGeom>
          <a:gradFill>
            <a:gsLst>
              <a:gs pos="0">
                <a:srgbClr val="2EAEF1"/>
              </a:gs>
              <a:gs pos="100000">
                <a:srgbClr val="70A4D5"/>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8"/>
          <p:cNvSpPr txBox="1"/>
          <p:nvPr/>
        </p:nvSpPr>
        <p:spPr>
          <a:xfrm>
            <a:off x="496450" y="1679250"/>
            <a:ext cx="3695100" cy="221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lt1"/>
                </a:solidFill>
                <a:latin typeface="Raleway"/>
                <a:ea typeface="Raleway"/>
                <a:cs typeface="Raleway"/>
                <a:sym typeface="Raleway"/>
              </a:rPr>
              <a:t>You are now going to make your                      reminder tags. You should make one tag for each action. You have five tags for five actions! You want your tags to look nice and stand out. You can use words or pictures or both. You can even make fun rhymes! You can use one side of the tag</a:t>
            </a:r>
            <a:endParaRPr>
              <a:solidFill>
                <a:schemeClr val="lt1"/>
              </a:solidFill>
              <a:latin typeface="Raleway"/>
              <a:ea typeface="Raleway"/>
              <a:cs typeface="Raleway"/>
              <a:sym typeface="Raleway"/>
            </a:endParaRPr>
          </a:p>
          <a:p>
            <a:pPr indent="0" lvl="0" marL="0" rtl="0" algn="l">
              <a:lnSpc>
                <a:spcPct val="115000"/>
              </a:lnSpc>
              <a:spcBef>
                <a:spcPts val="0"/>
              </a:spcBef>
              <a:spcAft>
                <a:spcPts val="0"/>
              </a:spcAft>
              <a:buNone/>
            </a:pPr>
            <a:r>
              <a:rPr lang="en">
                <a:solidFill>
                  <a:schemeClr val="lt1"/>
                </a:solidFill>
                <a:latin typeface="Raleway"/>
                <a:ea typeface="Raleway"/>
                <a:cs typeface="Raleway"/>
                <a:sym typeface="Raleway"/>
              </a:rPr>
              <a:t>or both sides! Be creative.</a:t>
            </a:r>
            <a:endParaRPr>
              <a:solidFill>
                <a:schemeClr val="lt1"/>
              </a:solidFill>
            </a:endParaRPr>
          </a:p>
        </p:txBody>
      </p:sp>
      <p:pic>
        <p:nvPicPr>
          <p:cNvPr id="367" name="Google Shape;367;p38"/>
          <p:cNvPicPr preferRelativeResize="0"/>
          <p:nvPr/>
        </p:nvPicPr>
        <p:blipFill>
          <a:blip r:embed="rId4">
            <a:alphaModFix/>
          </a:blip>
          <a:stretch>
            <a:fillRect/>
          </a:stretch>
        </p:blipFill>
        <p:spPr>
          <a:xfrm>
            <a:off x="4191550" y="2036850"/>
            <a:ext cx="1809750" cy="1162050"/>
          </a:xfrm>
          <a:prstGeom prst="rect">
            <a:avLst/>
          </a:prstGeom>
          <a:noFill/>
          <a:ln>
            <a:noFill/>
          </a:ln>
        </p:spPr>
      </p:pic>
      <p:pic>
        <p:nvPicPr>
          <p:cNvPr id="368" name="Google Shape;368;p38"/>
          <p:cNvPicPr preferRelativeResize="0"/>
          <p:nvPr/>
        </p:nvPicPr>
        <p:blipFill>
          <a:blip r:embed="rId5">
            <a:alphaModFix/>
          </a:blip>
          <a:stretch>
            <a:fillRect/>
          </a:stretch>
        </p:blipFill>
        <p:spPr>
          <a:xfrm rot="-5400000">
            <a:off x="5881300" y="1942075"/>
            <a:ext cx="1657350" cy="1295400"/>
          </a:xfrm>
          <a:prstGeom prst="rect">
            <a:avLst/>
          </a:prstGeom>
          <a:noFill/>
          <a:ln>
            <a:noFill/>
          </a:ln>
        </p:spPr>
      </p:pic>
      <p:sp>
        <p:nvSpPr>
          <p:cNvPr id="369" name="Google Shape;369;p38"/>
          <p:cNvSpPr txBox="1"/>
          <p:nvPr/>
        </p:nvSpPr>
        <p:spPr>
          <a:xfrm>
            <a:off x="2544800" y="1186650"/>
            <a:ext cx="2505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FFFFFF"/>
                </a:solidFill>
                <a:latin typeface="Finger Paint"/>
                <a:ea typeface="Finger Paint"/>
                <a:cs typeface="Finger Paint"/>
                <a:sym typeface="Finger Paint"/>
              </a:rPr>
              <a:t>Gather Materials</a:t>
            </a:r>
            <a:endParaRPr sz="2000">
              <a:solidFill>
                <a:srgbClr val="FFFFFF"/>
              </a:solidFill>
              <a:latin typeface="Finger Paint"/>
              <a:ea typeface="Finger Paint"/>
              <a:cs typeface="Finger Paint"/>
              <a:sym typeface="Finger Paint"/>
            </a:endParaRPr>
          </a:p>
        </p:txBody>
      </p:sp>
      <p:sp>
        <p:nvSpPr>
          <p:cNvPr id="370" name="Google Shape;370;p38"/>
          <p:cNvSpPr txBox="1"/>
          <p:nvPr/>
        </p:nvSpPr>
        <p:spPr>
          <a:xfrm>
            <a:off x="439225" y="4372025"/>
            <a:ext cx="3752400" cy="396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002B54"/>
                </a:solidFill>
                <a:latin typeface="Raleway"/>
                <a:ea typeface="Raleway"/>
                <a:cs typeface="Raleway"/>
                <a:sym typeface="Raleway"/>
              </a:rPr>
              <a:t>Directions: </a:t>
            </a:r>
            <a:endParaRPr b="1"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sz="1800">
                <a:solidFill>
                  <a:srgbClr val="002B54"/>
                </a:solidFill>
                <a:latin typeface="Raleway"/>
                <a:ea typeface="Raleway"/>
                <a:cs typeface="Raleway"/>
                <a:sym typeface="Raleway"/>
              </a:rPr>
              <a:t>1. Find your five action tags.</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sz="1800">
                <a:solidFill>
                  <a:srgbClr val="002B54"/>
                </a:solidFill>
                <a:latin typeface="Raleway"/>
                <a:ea typeface="Raleway"/>
                <a:cs typeface="Raleway"/>
                <a:sym typeface="Raleway"/>
              </a:rPr>
              <a:t>2. Make one action tag for each</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sz="1800">
                <a:solidFill>
                  <a:srgbClr val="002B54"/>
                </a:solidFill>
                <a:latin typeface="Raleway"/>
                <a:ea typeface="Raleway"/>
                <a:cs typeface="Raleway"/>
                <a:sym typeface="Raleway"/>
              </a:rPr>
              <a:t>action.</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sz="1800">
                <a:solidFill>
                  <a:srgbClr val="002B54"/>
                </a:solidFill>
                <a:latin typeface="Raleway"/>
                <a:ea typeface="Raleway"/>
                <a:cs typeface="Raleway"/>
                <a:sym typeface="Raleway"/>
              </a:rPr>
              <a:t>3. Tie the string to your action</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sz="1800">
                <a:solidFill>
                  <a:srgbClr val="002B54"/>
                </a:solidFill>
                <a:latin typeface="Raleway"/>
                <a:ea typeface="Raleway"/>
                <a:cs typeface="Raleway"/>
                <a:sym typeface="Raleway"/>
              </a:rPr>
              <a:t>tag.</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sz="1800">
                <a:solidFill>
                  <a:srgbClr val="002B54"/>
                </a:solidFill>
                <a:latin typeface="Raleway"/>
                <a:ea typeface="Raleway"/>
                <a:cs typeface="Raleway"/>
                <a:sym typeface="Raleway"/>
              </a:rPr>
              <a:t>4. Hang your action tags around</a:t>
            </a:r>
            <a:endParaRPr sz="18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sz="1800">
                <a:solidFill>
                  <a:srgbClr val="002B54"/>
                </a:solidFill>
                <a:latin typeface="Raleway"/>
                <a:ea typeface="Raleway"/>
                <a:cs typeface="Raleway"/>
                <a:sym typeface="Raleway"/>
              </a:rPr>
              <a:t>your home.</a:t>
            </a:r>
            <a:endParaRPr sz="1800">
              <a:solidFill>
                <a:srgbClr val="002B54"/>
              </a:solidFill>
            </a:endParaRPr>
          </a:p>
        </p:txBody>
      </p:sp>
      <p:pic>
        <p:nvPicPr>
          <p:cNvPr id="371" name="Google Shape;371;p38"/>
          <p:cNvPicPr preferRelativeResize="0"/>
          <p:nvPr/>
        </p:nvPicPr>
        <p:blipFill>
          <a:blip r:embed="rId6">
            <a:alphaModFix/>
          </a:blip>
          <a:stretch>
            <a:fillRect/>
          </a:stretch>
        </p:blipFill>
        <p:spPr>
          <a:xfrm>
            <a:off x="4344025" y="4644075"/>
            <a:ext cx="2781300" cy="3314700"/>
          </a:xfrm>
          <a:prstGeom prst="rect">
            <a:avLst/>
          </a:prstGeom>
          <a:noFill/>
          <a:ln>
            <a:noFill/>
          </a:ln>
        </p:spPr>
      </p:pic>
      <p:sp>
        <p:nvSpPr>
          <p:cNvPr id="372" name="Google Shape;372;p38"/>
          <p:cNvSpPr/>
          <p:nvPr/>
        </p:nvSpPr>
        <p:spPr>
          <a:xfrm>
            <a:off x="240900" y="8632275"/>
            <a:ext cx="7290600" cy="1237800"/>
          </a:xfrm>
          <a:prstGeom prst="roundRect">
            <a:avLst>
              <a:gd fmla="val 16667" name="adj"/>
            </a:avLst>
          </a:prstGeom>
          <a:gradFill>
            <a:gsLst>
              <a:gs pos="0">
                <a:srgbClr val="002B54"/>
              </a:gs>
              <a:gs pos="100000">
                <a:srgbClr val="70A4D5"/>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8"/>
          <p:cNvSpPr txBox="1"/>
          <p:nvPr/>
        </p:nvSpPr>
        <p:spPr>
          <a:xfrm>
            <a:off x="3195350" y="8575000"/>
            <a:ext cx="1204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FFFFFF"/>
                </a:solidFill>
                <a:latin typeface="Finger Paint"/>
                <a:ea typeface="Finger Paint"/>
                <a:cs typeface="Finger Paint"/>
                <a:sym typeface="Finger Paint"/>
              </a:rPr>
              <a:t>Pro-Tip</a:t>
            </a:r>
            <a:endParaRPr sz="2000">
              <a:solidFill>
                <a:srgbClr val="FFFFFF"/>
              </a:solidFill>
              <a:latin typeface="Finger Paint"/>
              <a:ea typeface="Finger Paint"/>
              <a:cs typeface="Finger Paint"/>
              <a:sym typeface="Finger Paint"/>
            </a:endParaRPr>
          </a:p>
        </p:txBody>
      </p:sp>
      <p:sp>
        <p:nvSpPr>
          <p:cNvPr id="374" name="Google Shape;374;p38"/>
          <p:cNvSpPr txBox="1"/>
          <p:nvPr/>
        </p:nvSpPr>
        <p:spPr>
          <a:xfrm>
            <a:off x="548950" y="8992800"/>
            <a:ext cx="68088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600">
                <a:solidFill>
                  <a:srgbClr val="FFFFFF"/>
                </a:solidFill>
                <a:latin typeface="Raleway"/>
                <a:ea typeface="Raleway"/>
                <a:cs typeface="Raleway"/>
                <a:sym typeface="Raleway"/>
              </a:rPr>
              <a:t>When people see interesting things they get curious. Make your tags as interesting as possible so you and your family pay attention to them.</a:t>
            </a:r>
            <a:endParaRPr>
              <a:solidFill>
                <a:srgbClr val="FFFFFF"/>
              </a:solidFill>
            </a:endParaRPr>
          </a:p>
        </p:txBody>
      </p:sp>
      <p:sp>
        <p:nvSpPr>
          <p:cNvPr id="375" name="Google Shape;375;p38"/>
          <p:cNvSpPr txBox="1"/>
          <p:nvPr>
            <p:ph idx="12" type="sldNum"/>
          </p:nvPr>
        </p:nvSpPr>
        <p:spPr>
          <a:xfrm>
            <a:off x="72777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9" name="Shape 379"/>
        <p:cNvGrpSpPr/>
        <p:nvPr/>
      </p:nvGrpSpPr>
      <p:grpSpPr>
        <a:xfrm>
          <a:off x="0" y="0"/>
          <a:ext cx="0" cy="0"/>
          <a:chOff x="0" y="0"/>
          <a:chExt cx="0" cy="0"/>
        </a:xfrm>
      </p:grpSpPr>
      <p:sp>
        <p:nvSpPr>
          <p:cNvPr id="380" name="Google Shape;380;p39"/>
          <p:cNvSpPr txBox="1"/>
          <p:nvPr/>
        </p:nvSpPr>
        <p:spPr>
          <a:xfrm>
            <a:off x="1886827" y="214450"/>
            <a:ext cx="3981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002B54"/>
                </a:solidFill>
                <a:latin typeface="Finger Paint"/>
                <a:ea typeface="Finger Paint"/>
                <a:cs typeface="Finger Paint"/>
                <a:sym typeface="Finger Paint"/>
              </a:rPr>
              <a:t>3.12 You Decide- </a:t>
            </a:r>
            <a:endParaRPr sz="2400">
              <a:solidFill>
                <a:srgbClr val="002B54"/>
              </a:solidFill>
              <a:latin typeface="Finger Paint"/>
              <a:ea typeface="Finger Paint"/>
              <a:cs typeface="Finger Paint"/>
              <a:sym typeface="Finger Paint"/>
            </a:endParaRPr>
          </a:p>
          <a:p>
            <a:pPr indent="0" lvl="0" marL="0" rtl="0" algn="ctr">
              <a:spcBef>
                <a:spcPts val="0"/>
              </a:spcBef>
              <a:spcAft>
                <a:spcPts val="0"/>
              </a:spcAft>
              <a:buNone/>
            </a:pPr>
            <a:r>
              <a:rPr lang="en" sz="2400">
                <a:solidFill>
                  <a:srgbClr val="002B54"/>
                </a:solidFill>
                <a:latin typeface="Finger Paint"/>
                <a:ea typeface="Finger Paint"/>
                <a:cs typeface="Finger Paint"/>
                <a:sym typeface="Finger Paint"/>
              </a:rPr>
              <a:t>Debate Prep</a:t>
            </a:r>
            <a:endParaRPr sz="2400">
              <a:solidFill>
                <a:srgbClr val="002B54"/>
              </a:solidFill>
              <a:latin typeface="Finger Paint"/>
              <a:ea typeface="Finger Paint"/>
              <a:cs typeface="Finger Paint"/>
              <a:sym typeface="Finger Paint"/>
            </a:endParaRPr>
          </a:p>
        </p:txBody>
      </p:sp>
      <p:sp>
        <p:nvSpPr>
          <p:cNvPr id="381" name="Google Shape;381;p39"/>
          <p:cNvSpPr txBox="1"/>
          <p:nvPr/>
        </p:nvSpPr>
        <p:spPr>
          <a:xfrm>
            <a:off x="192000" y="1484756"/>
            <a:ext cx="73884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rgbClr val="002B54"/>
                </a:solidFill>
                <a:latin typeface="Raleway"/>
                <a:ea typeface="Raleway"/>
                <a:cs typeface="Raleway"/>
                <a:sym typeface="Raleway"/>
              </a:rPr>
              <a:t>Directions</a:t>
            </a:r>
            <a:r>
              <a:rPr lang="en" sz="1600">
                <a:solidFill>
                  <a:srgbClr val="002B54"/>
                </a:solidFill>
                <a:latin typeface="Raleway"/>
                <a:ea typeface="Raleway"/>
                <a:cs typeface="Raleway"/>
                <a:sym typeface="Raleway"/>
              </a:rPr>
              <a:t>:  Use the table below to help you prepare for the debate.  Remember to look back at the Zine to find evidence for your side.</a:t>
            </a:r>
            <a:endParaRPr sz="1600">
              <a:solidFill>
                <a:srgbClr val="002B54"/>
              </a:solidFill>
            </a:endParaRPr>
          </a:p>
        </p:txBody>
      </p:sp>
      <p:sp>
        <p:nvSpPr>
          <p:cNvPr id="382" name="Google Shape;382;p39"/>
          <p:cNvSpPr/>
          <p:nvPr/>
        </p:nvSpPr>
        <p:spPr>
          <a:xfrm>
            <a:off x="219775" y="2634668"/>
            <a:ext cx="7388400" cy="923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9"/>
          <p:cNvSpPr txBox="1"/>
          <p:nvPr/>
        </p:nvSpPr>
        <p:spPr>
          <a:xfrm>
            <a:off x="292925" y="2287200"/>
            <a:ext cx="7168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2B54"/>
                </a:solidFill>
                <a:latin typeface="Raleway"/>
                <a:ea typeface="Raleway"/>
                <a:cs typeface="Raleway"/>
                <a:sym typeface="Raleway"/>
              </a:rPr>
              <a:t>Write in which side you will be taking for the debate: </a:t>
            </a:r>
            <a:endParaRPr>
              <a:solidFill>
                <a:srgbClr val="002B54"/>
              </a:solidFill>
            </a:endParaRPr>
          </a:p>
        </p:txBody>
      </p:sp>
      <p:sp>
        <p:nvSpPr>
          <p:cNvPr id="384" name="Google Shape;384;p39"/>
          <p:cNvSpPr/>
          <p:nvPr/>
        </p:nvSpPr>
        <p:spPr>
          <a:xfrm>
            <a:off x="219775" y="4000934"/>
            <a:ext cx="7388400" cy="2163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9"/>
          <p:cNvSpPr txBox="1"/>
          <p:nvPr/>
        </p:nvSpPr>
        <p:spPr>
          <a:xfrm>
            <a:off x="292925" y="3653450"/>
            <a:ext cx="7168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a:solidFill>
                  <a:srgbClr val="002B54"/>
                </a:solidFill>
                <a:latin typeface="Raleway"/>
                <a:ea typeface="Raleway"/>
                <a:cs typeface="Raleway"/>
                <a:sym typeface="Raleway"/>
              </a:rPr>
              <a:t>Write your Opening Statement (3 min).  Bullet out your 2-3 key points.</a:t>
            </a:r>
            <a:endParaRPr>
              <a:solidFill>
                <a:srgbClr val="002B54"/>
              </a:solidFill>
            </a:endParaRPr>
          </a:p>
        </p:txBody>
      </p:sp>
      <p:sp>
        <p:nvSpPr>
          <p:cNvPr id="386" name="Google Shape;386;p39"/>
          <p:cNvSpPr txBox="1"/>
          <p:nvPr/>
        </p:nvSpPr>
        <p:spPr>
          <a:xfrm>
            <a:off x="292925" y="6293025"/>
            <a:ext cx="7168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Raleway"/>
                <a:ea typeface="Raleway"/>
                <a:cs typeface="Raleway"/>
                <a:sym typeface="Raleway"/>
              </a:rPr>
              <a:t>Rebuttal - Think about what your opponents may say and come up with 2-3 rebuttal statements. </a:t>
            </a:r>
            <a:endParaRPr>
              <a:solidFill>
                <a:srgbClr val="002B54"/>
              </a:solidFill>
            </a:endParaRPr>
          </a:p>
        </p:txBody>
      </p:sp>
      <p:sp>
        <p:nvSpPr>
          <p:cNvPr id="387" name="Google Shape;387;p39"/>
          <p:cNvSpPr/>
          <p:nvPr/>
        </p:nvSpPr>
        <p:spPr>
          <a:xfrm>
            <a:off x="192000" y="7279825"/>
            <a:ext cx="3618000" cy="23922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9"/>
          <p:cNvSpPr/>
          <p:nvPr/>
        </p:nvSpPr>
        <p:spPr>
          <a:xfrm>
            <a:off x="4002000" y="7279825"/>
            <a:ext cx="3618000" cy="2392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9"/>
          <p:cNvSpPr/>
          <p:nvPr/>
        </p:nvSpPr>
        <p:spPr>
          <a:xfrm>
            <a:off x="192000" y="6819750"/>
            <a:ext cx="3618000" cy="3693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latin typeface="Raleway"/>
                <a:ea typeface="Raleway"/>
                <a:cs typeface="Raleway"/>
                <a:sym typeface="Raleway"/>
              </a:rPr>
              <a:t>Opponent’s Argument #1: </a:t>
            </a:r>
            <a:endParaRPr/>
          </a:p>
        </p:txBody>
      </p:sp>
      <p:sp>
        <p:nvSpPr>
          <p:cNvPr id="390" name="Google Shape;390;p39"/>
          <p:cNvSpPr/>
          <p:nvPr/>
        </p:nvSpPr>
        <p:spPr>
          <a:xfrm>
            <a:off x="4002000" y="6819750"/>
            <a:ext cx="3618000" cy="36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latin typeface="Raleway"/>
                <a:ea typeface="Raleway"/>
                <a:cs typeface="Raleway"/>
                <a:sym typeface="Raleway"/>
              </a:rPr>
              <a:t>Your Rebuttal #1: </a:t>
            </a:r>
            <a:endParaRPr b="1" sz="1200">
              <a:solidFill>
                <a:schemeClr val="dk1"/>
              </a:solidFill>
              <a:latin typeface="Raleway"/>
              <a:ea typeface="Raleway"/>
              <a:cs typeface="Raleway"/>
              <a:sym typeface="Raleway"/>
            </a:endParaRPr>
          </a:p>
        </p:txBody>
      </p:sp>
      <p:sp>
        <p:nvSpPr>
          <p:cNvPr id="391" name="Google Shape;391;p39"/>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40"/>
          <p:cNvPicPr preferRelativeResize="0"/>
          <p:nvPr/>
        </p:nvPicPr>
        <p:blipFill rotWithShape="1">
          <a:blip r:embed="rId3">
            <a:alphaModFix/>
          </a:blip>
          <a:srcRect b="0" l="0" r="0" t="0"/>
          <a:stretch/>
        </p:blipFill>
        <p:spPr>
          <a:xfrm>
            <a:off x="152400" y="152400"/>
            <a:ext cx="7467599" cy="439271"/>
          </a:xfrm>
          <a:prstGeom prst="rect">
            <a:avLst/>
          </a:prstGeom>
          <a:noFill/>
          <a:ln>
            <a:noFill/>
          </a:ln>
        </p:spPr>
      </p:pic>
      <p:sp>
        <p:nvSpPr>
          <p:cNvPr id="397" name="Google Shape;397;p40"/>
          <p:cNvSpPr/>
          <p:nvPr/>
        </p:nvSpPr>
        <p:spPr>
          <a:xfrm>
            <a:off x="172200" y="1226500"/>
            <a:ext cx="3618000" cy="23922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0"/>
          <p:cNvSpPr/>
          <p:nvPr/>
        </p:nvSpPr>
        <p:spPr>
          <a:xfrm>
            <a:off x="3982200" y="1226500"/>
            <a:ext cx="3618000" cy="2392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0"/>
          <p:cNvSpPr/>
          <p:nvPr/>
        </p:nvSpPr>
        <p:spPr>
          <a:xfrm>
            <a:off x="172200" y="766425"/>
            <a:ext cx="3618000" cy="3693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Raleway"/>
                <a:ea typeface="Raleway"/>
                <a:cs typeface="Raleway"/>
                <a:sym typeface="Raleway"/>
              </a:rPr>
              <a:t>Opponent’s Argument #2: </a:t>
            </a:r>
            <a:endParaRPr/>
          </a:p>
        </p:txBody>
      </p:sp>
      <p:sp>
        <p:nvSpPr>
          <p:cNvPr id="400" name="Google Shape;400;p40"/>
          <p:cNvSpPr/>
          <p:nvPr/>
        </p:nvSpPr>
        <p:spPr>
          <a:xfrm>
            <a:off x="3982200" y="766425"/>
            <a:ext cx="3618000" cy="36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Raleway"/>
                <a:ea typeface="Raleway"/>
                <a:cs typeface="Raleway"/>
                <a:sym typeface="Raleway"/>
              </a:rPr>
              <a:t>Your Rebuttal #2: </a:t>
            </a:r>
            <a:endParaRPr b="1" sz="1200">
              <a:solidFill>
                <a:schemeClr val="dk1"/>
              </a:solidFill>
              <a:latin typeface="Raleway"/>
              <a:ea typeface="Raleway"/>
              <a:cs typeface="Raleway"/>
              <a:sym typeface="Raleway"/>
            </a:endParaRPr>
          </a:p>
        </p:txBody>
      </p:sp>
      <p:sp>
        <p:nvSpPr>
          <p:cNvPr id="401" name="Google Shape;401;p40"/>
          <p:cNvSpPr/>
          <p:nvPr/>
        </p:nvSpPr>
        <p:spPr>
          <a:xfrm>
            <a:off x="172200" y="4250125"/>
            <a:ext cx="3618000" cy="23922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0"/>
          <p:cNvSpPr/>
          <p:nvPr/>
        </p:nvSpPr>
        <p:spPr>
          <a:xfrm>
            <a:off x="3982200" y="4250125"/>
            <a:ext cx="3618000" cy="2392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0"/>
          <p:cNvSpPr/>
          <p:nvPr/>
        </p:nvSpPr>
        <p:spPr>
          <a:xfrm>
            <a:off x="172200" y="3790050"/>
            <a:ext cx="3618000" cy="3693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Raleway"/>
                <a:ea typeface="Raleway"/>
                <a:cs typeface="Raleway"/>
                <a:sym typeface="Raleway"/>
              </a:rPr>
              <a:t>Opponent’s Argument #3: </a:t>
            </a:r>
            <a:endParaRPr/>
          </a:p>
        </p:txBody>
      </p:sp>
      <p:sp>
        <p:nvSpPr>
          <p:cNvPr id="404" name="Google Shape;404;p40"/>
          <p:cNvSpPr/>
          <p:nvPr/>
        </p:nvSpPr>
        <p:spPr>
          <a:xfrm>
            <a:off x="3982200" y="3790050"/>
            <a:ext cx="3618000" cy="369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Raleway"/>
                <a:ea typeface="Raleway"/>
                <a:cs typeface="Raleway"/>
                <a:sym typeface="Raleway"/>
              </a:rPr>
              <a:t>Your Rebuttal #3: </a:t>
            </a:r>
            <a:endParaRPr b="1" sz="1200">
              <a:solidFill>
                <a:schemeClr val="dk1"/>
              </a:solidFill>
              <a:latin typeface="Raleway"/>
              <a:ea typeface="Raleway"/>
              <a:cs typeface="Raleway"/>
              <a:sym typeface="Raleway"/>
            </a:endParaRPr>
          </a:p>
        </p:txBody>
      </p:sp>
      <p:sp>
        <p:nvSpPr>
          <p:cNvPr id="405" name="Google Shape;405;p40"/>
          <p:cNvSpPr/>
          <p:nvPr/>
        </p:nvSpPr>
        <p:spPr>
          <a:xfrm>
            <a:off x="192000" y="7084963"/>
            <a:ext cx="7388400" cy="2645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0"/>
          <p:cNvSpPr txBox="1"/>
          <p:nvPr/>
        </p:nvSpPr>
        <p:spPr>
          <a:xfrm>
            <a:off x="265150" y="6737475"/>
            <a:ext cx="7168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Raleway"/>
                <a:ea typeface="Raleway"/>
                <a:cs typeface="Raleway"/>
                <a:sym typeface="Raleway"/>
              </a:rPr>
              <a:t>Closing Statement:  Summarize your most important points. </a:t>
            </a:r>
            <a:endParaRPr>
              <a:solidFill>
                <a:srgbClr val="002B54"/>
              </a:solidFill>
            </a:endParaRPr>
          </a:p>
        </p:txBody>
      </p:sp>
      <p:sp>
        <p:nvSpPr>
          <p:cNvPr id="407" name="Google Shape;407;p40"/>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1" name="Shape 411"/>
        <p:cNvGrpSpPr/>
        <p:nvPr/>
      </p:nvGrpSpPr>
      <p:grpSpPr>
        <a:xfrm>
          <a:off x="0" y="0"/>
          <a:ext cx="0" cy="0"/>
          <a:chOff x="0" y="0"/>
          <a:chExt cx="0" cy="0"/>
        </a:xfrm>
      </p:grpSpPr>
      <p:sp>
        <p:nvSpPr>
          <p:cNvPr id="412" name="Google Shape;412;p41"/>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p15"/>
          <p:cNvSpPr txBox="1"/>
          <p:nvPr/>
        </p:nvSpPr>
        <p:spPr>
          <a:xfrm>
            <a:off x="2907825" y="312050"/>
            <a:ext cx="31638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latin typeface="Finger Paint"/>
                <a:ea typeface="Finger Paint"/>
                <a:cs typeface="Finger Paint"/>
                <a:sym typeface="Finger Paint"/>
              </a:rPr>
              <a:t>Contents</a:t>
            </a:r>
            <a:endParaRPr sz="3300">
              <a:solidFill>
                <a:schemeClr val="lt1"/>
              </a:solidFill>
              <a:latin typeface="Finger Paint"/>
              <a:ea typeface="Finger Paint"/>
              <a:cs typeface="Finger Paint"/>
              <a:sym typeface="Finger Paint"/>
            </a:endParaRPr>
          </a:p>
        </p:txBody>
      </p:sp>
      <p:graphicFrame>
        <p:nvGraphicFramePr>
          <p:cNvPr id="78" name="Google Shape;78;p15"/>
          <p:cNvGraphicFramePr/>
          <p:nvPr/>
        </p:nvGraphicFramePr>
        <p:xfrm>
          <a:off x="231530" y="1524995"/>
          <a:ext cx="3000000" cy="3000000"/>
        </p:xfrm>
        <a:graphic>
          <a:graphicData uri="http://schemas.openxmlformats.org/drawingml/2006/table">
            <a:tbl>
              <a:tblPr>
                <a:noFill/>
                <a:tableStyleId>{095C6EDB-8DA4-4031-B194-D47624A4FF25}</a:tableStyleId>
              </a:tblPr>
              <a:tblGrid>
                <a:gridCol w="1223275"/>
                <a:gridCol w="5365075"/>
                <a:gridCol w="659900"/>
              </a:tblGrid>
              <a:tr h="353575">
                <a:tc>
                  <a:txBody>
                    <a:bodyPr/>
                    <a:lstStyle/>
                    <a:p>
                      <a:pPr indent="0" lvl="0" marL="0" rtl="0" algn="ctr">
                        <a:spcBef>
                          <a:spcPts val="0"/>
                        </a:spcBef>
                        <a:spcAft>
                          <a:spcPts val="0"/>
                        </a:spcAft>
                        <a:buNone/>
                      </a:pPr>
                      <a:r>
                        <a:t/>
                      </a:r>
                      <a:endParaRPr>
                        <a:solidFill>
                          <a:srgbClr val="FFFFFF"/>
                        </a:solidFill>
                        <a:latin typeface="Finger Paint"/>
                        <a:ea typeface="Finger Paint"/>
                        <a:cs typeface="Finger Paint"/>
                        <a:sym typeface="Finger Paint"/>
                      </a:endParaRPr>
                    </a:p>
                  </a:txBody>
                  <a:tcPr marT="91425" marB="91425" marR="91425" marL="91425">
                    <a:solidFill>
                      <a:srgbClr val="002B54"/>
                    </a:solidFill>
                  </a:tcPr>
                </a:tc>
                <a:tc>
                  <a:txBody>
                    <a:bodyPr/>
                    <a:lstStyle/>
                    <a:p>
                      <a:pPr indent="0" lvl="0" marL="0" rtl="0" algn="ctr">
                        <a:spcBef>
                          <a:spcPts val="0"/>
                        </a:spcBef>
                        <a:spcAft>
                          <a:spcPts val="0"/>
                        </a:spcAft>
                        <a:buNone/>
                      </a:pPr>
                      <a:r>
                        <a:rPr lang="en">
                          <a:solidFill>
                            <a:srgbClr val="FFFFFF"/>
                          </a:solidFill>
                          <a:latin typeface="Finger Paint"/>
                          <a:ea typeface="Finger Paint"/>
                          <a:cs typeface="Finger Paint"/>
                          <a:sym typeface="Finger Paint"/>
                        </a:rPr>
                        <a:t>Mission Activities </a:t>
                      </a:r>
                      <a:endParaRPr>
                        <a:solidFill>
                          <a:srgbClr val="FFFFFF"/>
                        </a:solidFill>
                        <a:latin typeface="Finger Paint"/>
                        <a:ea typeface="Finger Paint"/>
                        <a:cs typeface="Finger Paint"/>
                        <a:sym typeface="Finger Paint"/>
                      </a:endParaRPr>
                    </a:p>
                  </a:txBody>
                  <a:tcPr marT="91425" marB="91425" marR="91425" marL="91425">
                    <a:lnB cap="flat" cmpd="sng" w="9525">
                      <a:solidFill>
                        <a:srgbClr val="002B54"/>
                      </a:solidFill>
                      <a:prstDash val="solid"/>
                      <a:round/>
                      <a:headEnd len="sm" w="sm" type="none"/>
                      <a:tailEnd len="sm" w="sm" type="none"/>
                    </a:lnB>
                    <a:solidFill>
                      <a:srgbClr val="002B54"/>
                    </a:solidFill>
                  </a:tcPr>
                </a:tc>
                <a:tc>
                  <a:txBody>
                    <a:bodyPr/>
                    <a:lstStyle/>
                    <a:p>
                      <a:pPr indent="0" lvl="0" marL="0" rtl="0" algn="l">
                        <a:spcBef>
                          <a:spcPts val="0"/>
                        </a:spcBef>
                        <a:spcAft>
                          <a:spcPts val="0"/>
                        </a:spcAft>
                        <a:buNone/>
                      </a:pPr>
                      <a:r>
                        <a:rPr lang="en">
                          <a:solidFill>
                            <a:srgbClr val="FFFFFF"/>
                          </a:solidFill>
                          <a:latin typeface="Finger Paint"/>
                          <a:ea typeface="Finger Paint"/>
                          <a:cs typeface="Finger Paint"/>
                          <a:sym typeface="Finger Paint"/>
                        </a:rPr>
                        <a:t>Page</a:t>
                      </a:r>
                      <a:endParaRPr>
                        <a:solidFill>
                          <a:srgbClr val="FFFFFF"/>
                        </a:solidFill>
                        <a:latin typeface="Finger Paint"/>
                        <a:ea typeface="Finger Paint"/>
                        <a:cs typeface="Finger Paint"/>
                        <a:sym typeface="Finger Paint"/>
                      </a:endParaRPr>
                    </a:p>
                  </a:txBody>
                  <a:tcPr marT="91425" marB="91425" marR="91425" marL="91425">
                    <a:lnB cap="flat" cmpd="sng" w="9525">
                      <a:solidFill>
                        <a:srgbClr val="002B54"/>
                      </a:solidFill>
                      <a:prstDash val="solid"/>
                      <a:round/>
                      <a:headEnd len="sm" w="sm" type="none"/>
                      <a:tailEnd len="sm" w="sm" type="none"/>
                    </a:lnB>
                    <a:solidFill>
                      <a:srgbClr val="002B54"/>
                    </a:solidFill>
                  </a:tcPr>
                </a:tc>
              </a:tr>
              <a:tr h="365750">
                <a:tc>
                  <a:txBody>
                    <a:bodyPr/>
                    <a:lstStyle/>
                    <a:p>
                      <a:pPr indent="0" lvl="0" marL="0" rtl="0" algn="ctr">
                        <a:spcBef>
                          <a:spcPts val="0"/>
                        </a:spcBef>
                        <a:spcAft>
                          <a:spcPts val="0"/>
                        </a:spcAft>
                        <a:buNone/>
                      </a:pPr>
                      <a:r>
                        <a:rPr b="1" lang="en" sz="1800">
                          <a:solidFill>
                            <a:srgbClr val="FFFFFF"/>
                          </a:solidFill>
                          <a:latin typeface="Finger Paint"/>
                          <a:ea typeface="Finger Paint"/>
                          <a:cs typeface="Finger Paint"/>
                          <a:sym typeface="Finger Paint"/>
                        </a:rPr>
                        <a:t>Mission</a:t>
                      </a:r>
                      <a:endParaRPr b="1" sz="1800">
                        <a:solidFill>
                          <a:srgbClr val="FFFFFF"/>
                        </a:solidFill>
                        <a:latin typeface="Finger Paint"/>
                        <a:ea typeface="Finger Paint"/>
                        <a:cs typeface="Finger Paint"/>
                        <a:sym typeface="Finger Paint"/>
                      </a:endParaRPr>
                    </a:p>
                  </a:txBody>
                  <a:tcPr marT="91425" marB="91425" marR="91425" marL="91425">
                    <a:lnR cap="flat" cmpd="sng" w="9525">
                      <a:solidFill>
                        <a:srgbClr val="002B54"/>
                      </a:solidFill>
                      <a:prstDash val="solid"/>
                      <a:round/>
                      <a:headEnd len="sm" w="sm" type="none"/>
                      <a:tailEnd len="sm" w="sm" type="none"/>
                    </a:lnR>
                    <a:solidFill>
                      <a:srgbClr val="002B54"/>
                    </a:solidFill>
                  </a:tcPr>
                </a:tc>
                <a:tc>
                  <a:txBody>
                    <a:bodyPr/>
                    <a:lstStyle/>
                    <a:p>
                      <a:pPr indent="0" lvl="0" marL="0" rtl="0" algn="l">
                        <a:spcBef>
                          <a:spcPts val="0"/>
                        </a:spcBef>
                        <a:spcAft>
                          <a:spcPts val="0"/>
                        </a:spcAft>
                        <a:buClr>
                          <a:schemeClr val="dk1"/>
                        </a:buClr>
                        <a:buSzPts val="1100"/>
                        <a:buFont typeface="Arial"/>
                        <a:buNone/>
                      </a:pPr>
                      <a:r>
                        <a:rPr b="1" lang="en" u="sng">
                          <a:solidFill>
                            <a:schemeClr val="hlink"/>
                          </a:solidFill>
                          <a:latin typeface="Raleway"/>
                          <a:ea typeface="Raleway"/>
                          <a:cs typeface="Raleway"/>
                          <a:sym typeface="Raleway"/>
                          <a:hlinkClick action="ppaction://hlinksldjump" r:id="rId4"/>
                        </a:rPr>
                        <a:t>Module 1.1: Your Mission - KWL Chart </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2B54"/>
                          </a:solidFill>
                        </a:rPr>
                        <a:t>4</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96200">
                <a:tc rowSpan="2">
                  <a:txBody>
                    <a:bodyPr/>
                    <a:lstStyle/>
                    <a:p>
                      <a:pPr indent="0" lvl="0" marL="0" rtl="0" algn="ctr">
                        <a:spcBef>
                          <a:spcPts val="0"/>
                        </a:spcBef>
                        <a:spcAft>
                          <a:spcPts val="0"/>
                        </a:spcAft>
                        <a:buClr>
                          <a:schemeClr val="dk1"/>
                        </a:buClr>
                        <a:buSzPts val="1100"/>
                        <a:buFont typeface="Arial"/>
                        <a:buNone/>
                      </a:pPr>
                      <a:r>
                        <a:rPr b="1" lang="en" sz="1800">
                          <a:solidFill>
                            <a:srgbClr val="FFFFFF"/>
                          </a:solidFill>
                          <a:latin typeface="Finger Paint"/>
                          <a:ea typeface="Finger Paint"/>
                          <a:cs typeface="Finger Paint"/>
                          <a:sym typeface="Finger Paint"/>
                        </a:rPr>
                        <a:t>Habit</a:t>
                      </a:r>
                      <a:endParaRPr/>
                    </a:p>
                  </a:txBody>
                  <a:tcPr marT="91425" marB="91425" marR="91425" marL="91425">
                    <a:lnR cap="flat" cmpd="sng" w="9525">
                      <a:solidFill>
                        <a:srgbClr val="002B54"/>
                      </a:solidFill>
                      <a:prstDash val="solid"/>
                      <a:round/>
                      <a:headEnd len="sm" w="sm" type="none"/>
                      <a:tailEnd len="sm" w="sm" type="none"/>
                    </a:lnR>
                    <a:solidFill>
                      <a:srgbClr val="F18A31"/>
                    </a:solidFill>
                  </a:tcPr>
                </a:tc>
                <a:tc>
                  <a:txBody>
                    <a:bodyPr/>
                    <a:lstStyle/>
                    <a:p>
                      <a:pPr indent="0" lvl="0" marL="0" rtl="0" algn="l">
                        <a:spcBef>
                          <a:spcPts val="0"/>
                        </a:spcBef>
                        <a:spcAft>
                          <a:spcPts val="0"/>
                        </a:spcAft>
                        <a:buNone/>
                      </a:pPr>
                      <a:r>
                        <a:rPr b="1" lang="en" u="sng">
                          <a:solidFill>
                            <a:schemeClr val="hlink"/>
                          </a:solidFill>
                          <a:latin typeface="Raleway"/>
                          <a:ea typeface="Raleway"/>
                          <a:cs typeface="Raleway"/>
                          <a:sym typeface="Raleway"/>
                          <a:hlinkClick action="ppaction://hlinksldjump" r:id="rId5"/>
                        </a:rPr>
                        <a:t>Module 2.1: Explore - Glitter Activity </a:t>
                      </a:r>
                      <a:endParaRPr b="1">
                        <a:solidFill>
                          <a:srgbClr val="002B54"/>
                        </a:solidFill>
                        <a:latin typeface="Raleway"/>
                        <a:ea typeface="Raleway"/>
                        <a:cs typeface="Raleway"/>
                        <a:sym typeface="Raleway"/>
                      </a:endParaRPr>
                    </a:p>
                  </a:txBody>
                  <a:tcPr marT="0" marB="0" marR="63500" marL="63500"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2B54"/>
                          </a:solidFill>
                        </a:rPr>
                        <a:t>6</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60700">
                <a:tc vMerge="1"/>
                <a:tc>
                  <a:txBody>
                    <a:bodyPr/>
                    <a:lstStyle/>
                    <a:p>
                      <a:pPr indent="0" lvl="0" marL="0" rtl="0" algn="l">
                        <a:spcBef>
                          <a:spcPts val="0"/>
                        </a:spcBef>
                        <a:spcAft>
                          <a:spcPts val="0"/>
                        </a:spcAft>
                        <a:buNone/>
                      </a:pPr>
                      <a:r>
                        <a:rPr b="1" lang="en" u="sng">
                          <a:solidFill>
                            <a:schemeClr val="hlink"/>
                          </a:solidFill>
                          <a:latin typeface="Raleway"/>
                          <a:ea typeface="Raleway"/>
                          <a:cs typeface="Raleway"/>
                          <a:sym typeface="Raleway"/>
                          <a:hlinkClick action="ppaction://hlinksldjump" r:id="rId6"/>
                        </a:rPr>
                        <a:t>Module 2.2: Explore - Habit Reflection </a:t>
                      </a:r>
                      <a:endParaRPr b="1">
                        <a:solidFill>
                          <a:srgbClr val="002B54"/>
                        </a:solidFill>
                        <a:latin typeface="Raleway"/>
                        <a:ea typeface="Raleway"/>
                        <a:cs typeface="Raleway"/>
                        <a:sym typeface="Raleway"/>
                      </a:endParaRPr>
                    </a:p>
                  </a:txBody>
                  <a:tcPr marT="0" marB="0" marR="63500" marL="63500"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2B54"/>
                          </a:solidFill>
                        </a:rPr>
                        <a:t>7</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60700">
                <a:tc rowSpan="11">
                  <a:txBody>
                    <a:bodyPr/>
                    <a:lstStyle/>
                    <a:p>
                      <a:pPr indent="0" lvl="0" marL="0" rtl="0" algn="ctr">
                        <a:spcBef>
                          <a:spcPts val="0"/>
                        </a:spcBef>
                        <a:spcAft>
                          <a:spcPts val="0"/>
                        </a:spcAft>
                        <a:buClr>
                          <a:schemeClr val="dk1"/>
                        </a:buClr>
                        <a:buSzPts val="1100"/>
                        <a:buFont typeface="Arial"/>
                        <a:buNone/>
                      </a:pPr>
                      <a:r>
                        <a:rPr b="1" lang="en" sz="1800">
                          <a:solidFill>
                            <a:srgbClr val="FFFFFF"/>
                          </a:solidFill>
                          <a:latin typeface="Finger Paint"/>
                          <a:ea typeface="Finger Paint"/>
                          <a:cs typeface="Finger Paint"/>
                          <a:sym typeface="Finger Paint"/>
                        </a:rPr>
                        <a:t>Explore</a:t>
                      </a:r>
                      <a:endParaRPr>
                        <a:solidFill>
                          <a:schemeClr val="dk1"/>
                        </a:solidFill>
                      </a:endParaRPr>
                    </a:p>
                    <a:p>
                      <a:pPr indent="0" lvl="0" marL="0" rtl="0" algn="l">
                        <a:spcBef>
                          <a:spcPts val="0"/>
                        </a:spcBef>
                        <a:spcAft>
                          <a:spcPts val="0"/>
                        </a:spcAft>
                        <a:buNone/>
                      </a:pPr>
                      <a:r>
                        <a:t/>
                      </a:r>
                      <a:endParaRPr/>
                    </a:p>
                  </a:txBody>
                  <a:tcPr marT="91425" marB="91425" marR="91425" marL="91425">
                    <a:lnR cap="flat" cmpd="sng" w="9525">
                      <a:solidFill>
                        <a:srgbClr val="002B54"/>
                      </a:solidFill>
                      <a:prstDash val="solid"/>
                      <a:round/>
                      <a:headEnd len="sm" w="sm" type="none"/>
                      <a:tailEnd len="sm" w="sm" type="none"/>
                    </a:lnR>
                    <a:solidFill>
                      <a:srgbClr val="2EAEF1"/>
                    </a:solidFill>
                  </a:tcPr>
                </a:tc>
                <a:tc>
                  <a:txBody>
                    <a:bodyPr/>
                    <a:lstStyle/>
                    <a:p>
                      <a:pPr indent="0" lvl="0" marL="0" rtl="0" algn="l">
                        <a:spcBef>
                          <a:spcPts val="0"/>
                        </a:spcBef>
                        <a:spcAft>
                          <a:spcPts val="0"/>
                        </a:spcAft>
                        <a:buNone/>
                      </a:pPr>
                      <a:r>
                        <a:rPr b="1" lang="en" u="sng">
                          <a:solidFill>
                            <a:schemeClr val="hlink"/>
                          </a:solidFill>
                          <a:latin typeface="Raleway"/>
                          <a:ea typeface="Raleway"/>
                          <a:cs typeface="Raleway"/>
                          <a:sym typeface="Raleway"/>
                          <a:hlinkClick action="ppaction://hlinksldjump" r:id="rId7"/>
                        </a:rPr>
                        <a:t>Module 3.2: Vocabulary Activity  </a:t>
                      </a:r>
                      <a:endParaRPr b="1">
                        <a:solidFill>
                          <a:srgbClr val="002B54"/>
                        </a:solidFill>
                        <a:latin typeface="Raleway"/>
                        <a:ea typeface="Raleway"/>
                        <a:cs typeface="Raleway"/>
                        <a:sym typeface="Raleway"/>
                      </a:endParaRPr>
                    </a:p>
                  </a:txBody>
                  <a:tcPr marT="0" marB="0" marR="63500" marL="63500"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2B54"/>
                          </a:solidFill>
                        </a:rPr>
                        <a:t>9</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60700">
                <a:tc vMerge="1"/>
                <a:tc>
                  <a:txBody>
                    <a:bodyPr/>
                    <a:lstStyle/>
                    <a:p>
                      <a:pPr indent="0" lvl="0" marL="0" rtl="0" algn="l">
                        <a:spcBef>
                          <a:spcPts val="0"/>
                        </a:spcBef>
                        <a:spcAft>
                          <a:spcPts val="0"/>
                        </a:spcAft>
                        <a:buNone/>
                      </a:pPr>
                      <a:r>
                        <a:rPr b="1" lang="en" u="sng">
                          <a:solidFill>
                            <a:schemeClr val="hlink"/>
                          </a:solidFill>
                          <a:latin typeface="Raleway"/>
                          <a:ea typeface="Raleway"/>
                          <a:cs typeface="Raleway"/>
                          <a:sym typeface="Raleway"/>
                          <a:hlinkClick action="ppaction://hlinksldjump" r:id="rId8"/>
                        </a:rPr>
                        <a:t>Module 3.3: How does disease spread? </a:t>
                      </a:r>
                      <a:endParaRPr b="1">
                        <a:solidFill>
                          <a:srgbClr val="002B54"/>
                        </a:solidFill>
                        <a:latin typeface="Raleway"/>
                        <a:ea typeface="Raleway"/>
                        <a:cs typeface="Raleway"/>
                        <a:sym typeface="Raleway"/>
                      </a:endParaRPr>
                    </a:p>
                  </a:txBody>
                  <a:tcPr marT="0" marB="0" marR="63500" marL="63500"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2B54"/>
                          </a:solidFill>
                        </a:rPr>
                        <a:t>11</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60700">
                <a:tc vMerge="1"/>
                <a:tc>
                  <a:txBody>
                    <a:bodyPr/>
                    <a:lstStyle/>
                    <a:p>
                      <a:pPr indent="0" lvl="0" marL="0" rtl="0" algn="l">
                        <a:spcBef>
                          <a:spcPts val="0"/>
                        </a:spcBef>
                        <a:spcAft>
                          <a:spcPts val="0"/>
                        </a:spcAft>
                        <a:buNone/>
                      </a:pPr>
                      <a:r>
                        <a:rPr b="1" lang="en" u="sng">
                          <a:solidFill>
                            <a:schemeClr val="hlink"/>
                          </a:solidFill>
                          <a:latin typeface="Raleway"/>
                          <a:ea typeface="Raleway"/>
                          <a:cs typeface="Raleway"/>
                          <a:sym typeface="Raleway"/>
                          <a:hlinkClick action="ppaction://hlinksldjump" r:id="rId9"/>
                        </a:rPr>
                        <a:t>Module 3.4: Climate Change Activity </a:t>
                      </a:r>
                      <a:endParaRPr b="1">
                        <a:solidFill>
                          <a:srgbClr val="002B54"/>
                        </a:solidFill>
                        <a:latin typeface="Raleway"/>
                        <a:ea typeface="Raleway"/>
                        <a:cs typeface="Raleway"/>
                        <a:sym typeface="Raleway"/>
                      </a:endParaRPr>
                    </a:p>
                  </a:txBody>
                  <a:tcPr marT="0" marB="0" marR="63500" marL="63500"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2B54"/>
                          </a:solidFill>
                        </a:rPr>
                        <a:t>13</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60700">
                <a:tc vMerge="1"/>
                <a:tc>
                  <a:txBody>
                    <a:bodyPr/>
                    <a:lstStyle/>
                    <a:p>
                      <a:pPr indent="0" lvl="0" marL="0" rtl="0" algn="l">
                        <a:spcBef>
                          <a:spcPts val="0"/>
                        </a:spcBef>
                        <a:spcAft>
                          <a:spcPts val="0"/>
                        </a:spcAft>
                        <a:buNone/>
                      </a:pPr>
                      <a:r>
                        <a:rPr b="1" lang="en" u="sng">
                          <a:solidFill>
                            <a:schemeClr val="hlink"/>
                          </a:solidFill>
                          <a:latin typeface="Raleway"/>
                          <a:ea typeface="Raleway"/>
                          <a:cs typeface="Raleway"/>
                          <a:sym typeface="Raleway"/>
                          <a:hlinkClick action="ppaction://hlinksldjump" r:id="rId10"/>
                        </a:rPr>
                        <a:t>Module 3.5: How can climate change spread diseases? </a:t>
                      </a:r>
                      <a:endParaRPr b="1">
                        <a:solidFill>
                          <a:srgbClr val="002B54"/>
                        </a:solidFill>
                        <a:latin typeface="Raleway"/>
                        <a:ea typeface="Raleway"/>
                        <a:cs typeface="Raleway"/>
                        <a:sym typeface="Raleway"/>
                      </a:endParaRPr>
                    </a:p>
                  </a:txBody>
                  <a:tcPr marT="0" marB="0" marR="63500" marL="63500"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2B54"/>
                          </a:solidFill>
                        </a:rPr>
                        <a:t>15</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60700">
                <a:tc vMerge="1"/>
                <a:tc>
                  <a:txBody>
                    <a:bodyPr/>
                    <a:lstStyle/>
                    <a:p>
                      <a:pPr indent="0" lvl="0" marL="0" rtl="0" algn="l">
                        <a:spcBef>
                          <a:spcPts val="0"/>
                        </a:spcBef>
                        <a:spcAft>
                          <a:spcPts val="0"/>
                        </a:spcAft>
                        <a:buNone/>
                      </a:pPr>
                      <a:r>
                        <a:rPr b="1" lang="en" u="sng">
                          <a:solidFill>
                            <a:schemeClr val="hlink"/>
                          </a:solidFill>
                          <a:latin typeface="Raleway"/>
                          <a:ea typeface="Raleway"/>
                          <a:cs typeface="Raleway"/>
                          <a:sym typeface="Raleway"/>
                          <a:hlinkClick action="ppaction://hlinksldjump" r:id="rId11"/>
                        </a:rPr>
                        <a:t>Module 3.6: Covid-19 Activity</a:t>
                      </a:r>
                      <a:endParaRPr b="1">
                        <a:solidFill>
                          <a:srgbClr val="002B54"/>
                        </a:solidFill>
                        <a:latin typeface="Raleway"/>
                        <a:ea typeface="Raleway"/>
                        <a:cs typeface="Raleway"/>
                        <a:sym typeface="Raleway"/>
                      </a:endParaRPr>
                    </a:p>
                  </a:txBody>
                  <a:tcPr marT="0" marB="0" marR="63500" marL="63500"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2B54"/>
                          </a:solidFill>
                        </a:rPr>
                        <a:t>17</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60700">
                <a:tc vMerge="1"/>
                <a:tc>
                  <a:txBody>
                    <a:bodyPr/>
                    <a:lstStyle/>
                    <a:p>
                      <a:pPr indent="0" lvl="0" marL="0" rtl="0" algn="l">
                        <a:spcBef>
                          <a:spcPts val="0"/>
                        </a:spcBef>
                        <a:spcAft>
                          <a:spcPts val="0"/>
                        </a:spcAft>
                        <a:buNone/>
                      </a:pPr>
                      <a:r>
                        <a:rPr b="1" lang="en" u="sng">
                          <a:solidFill>
                            <a:schemeClr val="hlink"/>
                          </a:solidFill>
                          <a:latin typeface="Raleway"/>
                          <a:ea typeface="Raleway"/>
                          <a:cs typeface="Raleway"/>
                          <a:sym typeface="Raleway"/>
                          <a:hlinkClick action="ppaction://hlinksldjump" r:id="rId12"/>
                        </a:rPr>
                        <a:t>Module 3.7: How can we fight disease spread? </a:t>
                      </a:r>
                      <a:endParaRPr b="1">
                        <a:solidFill>
                          <a:srgbClr val="002B54"/>
                        </a:solidFill>
                        <a:latin typeface="Raleway"/>
                        <a:ea typeface="Raleway"/>
                        <a:cs typeface="Raleway"/>
                        <a:sym typeface="Raleway"/>
                      </a:endParaRPr>
                    </a:p>
                  </a:txBody>
                  <a:tcPr marT="0" marB="0" marR="63500" marL="63500"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2B54"/>
                          </a:solidFill>
                        </a:rPr>
                        <a:t>18</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60700">
                <a:tc vMerge="1"/>
                <a:tc>
                  <a:txBody>
                    <a:bodyPr/>
                    <a:lstStyle/>
                    <a:p>
                      <a:pPr indent="0" lvl="0" marL="0" rtl="0" algn="l">
                        <a:spcBef>
                          <a:spcPts val="0"/>
                        </a:spcBef>
                        <a:spcAft>
                          <a:spcPts val="0"/>
                        </a:spcAft>
                        <a:buNone/>
                      </a:pPr>
                      <a:r>
                        <a:rPr b="1" lang="en" u="sng">
                          <a:solidFill>
                            <a:schemeClr val="hlink"/>
                          </a:solidFill>
                          <a:latin typeface="Raleway"/>
                          <a:ea typeface="Raleway"/>
                          <a:cs typeface="Raleway"/>
                          <a:sym typeface="Raleway"/>
                          <a:hlinkClick action="ppaction://hlinksldjump" r:id="rId13"/>
                        </a:rPr>
                        <a:t>Module 3.8: Making a model virus</a:t>
                      </a:r>
                      <a:endParaRPr b="1">
                        <a:solidFill>
                          <a:srgbClr val="002B54"/>
                        </a:solidFill>
                        <a:latin typeface="Raleway"/>
                        <a:ea typeface="Raleway"/>
                        <a:cs typeface="Raleway"/>
                        <a:sym typeface="Raleway"/>
                      </a:endParaRPr>
                    </a:p>
                  </a:txBody>
                  <a:tcPr marT="0" marB="0" marR="63500" marL="63500"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2B54"/>
                          </a:solidFill>
                        </a:rPr>
                        <a:t>21</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96200">
                <a:tc vMerge="1"/>
                <a:tc>
                  <a:txBody>
                    <a:bodyPr/>
                    <a:lstStyle/>
                    <a:p>
                      <a:pPr indent="0" lvl="0" marL="0" rtl="0" algn="l">
                        <a:spcBef>
                          <a:spcPts val="0"/>
                        </a:spcBef>
                        <a:spcAft>
                          <a:spcPts val="0"/>
                        </a:spcAft>
                        <a:buNone/>
                      </a:pPr>
                      <a:r>
                        <a:rPr b="1" lang="en" u="sng">
                          <a:solidFill>
                            <a:schemeClr val="hlink"/>
                          </a:solidFill>
                          <a:latin typeface="Raleway"/>
                          <a:ea typeface="Raleway"/>
                          <a:cs typeface="Raleway"/>
                          <a:sym typeface="Raleway"/>
                          <a:hlinkClick action="ppaction://hlinksldjump" r:id="rId14"/>
                        </a:rPr>
                        <a:t>Module 3.9: How can we help? </a:t>
                      </a:r>
                      <a:endParaRPr b="1">
                        <a:solidFill>
                          <a:srgbClr val="002B54"/>
                        </a:solidFill>
                        <a:latin typeface="Raleway"/>
                        <a:ea typeface="Raleway"/>
                        <a:cs typeface="Raleway"/>
                        <a:sym typeface="Raleway"/>
                      </a:endParaRPr>
                    </a:p>
                  </a:txBody>
                  <a:tcPr marT="0" marB="0" marR="63500" marL="63500"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en">
                          <a:solidFill>
                            <a:srgbClr val="002B54"/>
                          </a:solidFill>
                        </a:rPr>
                        <a:t>22</a:t>
                      </a:r>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60700">
                <a:tc vMerge="1"/>
                <a:tc>
                  <a:txBody>
                    <a:bodyPr/>
                    <a:lstStyle/>
                    <a:p>
                      <a:pPr indent="0" lvl="0" marL="0" rtl="0" algn="l">
                        <a:spcBef>
                          <a:spcPts val="0"/>
                        </a:spcBef>
                        <a:spcAft>
                          <a:spcPts val="0"/>
                        </a:spcAft>
                        <a:buNone/>
                      </a:pPr>
                      <a:r>
                        <a:rPr b="1" lang="en" u="sng">
                          <a:solidFill>
                            <a:schemeClr val="accent5"/>
                          </a:solidFill>
                          <a:latin typeface="Raleway"/>
                          <a:ea typeface="Raleway"/>
                          <a:cs typeface="Raleway"/>
                          <a:sym typeface="Raleway"/>
                          <a:hlinkClick action="ppaction://hlinksldjump" r:id="rId15">
                            <a:extLst>
                              <a:ext uri="{A12FA001-AC4F-418D-AE19-62706E023703}">
                                <ahyp:hlinkClr val="tx"/>
                              </a:ext>
                            </a:extLst>
                          </a:hlinkClick>
                        </a:rPr>
                        <a:t>Module 3.10: Climate Change Schedule </a:t>
                      </a:r>
                      <a:endParaRPr b="1">
                        <a:solidFill>
                          <a:srgbClr val="002B54"/>
                        </a:solidFill>
                        <a:latin typeface="Raleway"/>
                        <a:ea typeface="Raleway"/>
                        <a:cs typeface="Raleway"/>
                        <a:sym typeface="Raleway"/>
                      </a:endParaRPr>
                    </a:p>
                  </a:txBody>
                  <a:tcPr marT="0" marB="0" marR="63500" marL="63500"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2B54"/>
                          </a:solidFill>
                        </a:rPr>
                        <a:t>24</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60700">
                <a:tc vMerge="1"/>
                <a:tc>
                  <a:txBody>
                    <a:bodyPr/>
                    <a:lstStyle/>
                    <a:p>
                      <a:pPr indent="0" lvl="0" marL="0" rtl="0" algn="l">
                        <a:spcBef>
                          <a:spcPts val="0"/>
                        </a:spcBef>
                        <a:spcAft>
                          <a:spcPts val="0"/>
                        </a:spcAft>
                        <a:buNone/>
                      </a:pPr>
                      <a:r>
                        <a:rPr b="1" lang="en" u="sng">
                          <a:solidFill>
                            <a:schemeClr val="accent5"/>
                          </a:solidFill>
                          <a:latin typeface="Raleway"/>
                          <a:ea typeface="Raleway"/>
                          <a:cs typeface="Raleway"/>
                          <a:sym typeface="Raleway"/>
                          <a:hlinkClick action="ppaction://hlinksldjump" r:id="rId16">
                            <a:extLst>
                              <a:ext uri="{A12FA001-AC4F-418D-AE19-62706E023703}">
                                <ahyp:hlinkClr val="tx"/>
                              </a:ext>
                            </a:extLst>
                          </a:hlinkClick>
                        </a:rPr>
                        <a:t>Module 3.11: Action Tags</a:t>
                      </a:r>
                      <a:endParaRPr b="1">
                        <a:solidFill>
                          <a:srgbClr val="002B54"/>
                        </a:solidFill>
                        <a:latin typeface="Raleway"/>
                        <a:ea typeface="Raleway"/>
                        <a:cs typeface="Raleway"/>
                        <a:sym typeface="Raleway"/>
                      </a:endParaRPr>
                    </a:p>
                  </a:txBody>
                  <a:tcPr marT="0" marB="0" marR="63500" marL="63500"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2B54"/>
                          </a:solidFill>
                        </a:rPr>
                        <a:t>25</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60700">
                <a:tc vMerge="1"/>
                <a:tc>
                  <a:txBody>
                    <a:bodyPr/>
                    <a:lstStyle/>
                    <a:p>
                      <a:pPr indent="0" lvl="0" marL="0" rtl="0" algn="l">
                        <a:spcBef>
                          <a:spcPts val="0"/>
                        </a:spcBef>
                        <a:spcAft>
                          <a:spcPts val="0"/>
                        </a:spcAft>
                        <a:buNone/>
                      </a:pPr>
                      <a:r>
                        <a:rPr b="1" lang="en" u="sng">
                          <a:solidFill>
                            <a:schemeClr val="accent5"/>
                          </a:solidFill>
                          <a:latin typeface="Raleway"/>
                          <a:ea typeface="Raleway"/>
                          <a:cs typeface="Raleway"/>
                          <a:sym typeface="Raleway"/>
                          <a:hlinkClick action="ppaction://hlinksldjump" r:id="rId17">
                            <a:extLst>
                              <a:ext uri="{A12FA001-AC4F-418D-AE19-62706E023703}">
                                <ahyp:hlinkClr val="tx"/>
                              </a:ext>
                            </a:extLst>
                          </a:hlinkClick>
                        </a:rPr>
                        <a:t>Module 3.12: You Decide - Debate Prep</a:t>
                      </a:r>
                      <a:endParaRPr b="1">
                        <a:solidFill>
                          <a:srgbClr val="002B54"/>
                        </a:solidFill>
                        <a:latin typeface="Raleway"/>
                        <a:ea typeface="Raleway"/>
                        <a:cs typeface="Raleway"/>
                        <a:sym typeface="Raleway"/>
                      </a:endParaRPr>
                    </a:p>
                  </a:txBody>
                  <a:tcPr marT="0" marB="0" marR="63500" marL="63500"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2B54"/>
                          </a:solidFill>
                        </a:rPr>
                        <a:t>27</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60700">
                <a:tc rowSpan="5">
                  <a:txBody>
                    <a:bodyPr/>
                    <a:lstStyle/>
                    <a:p>
                      <a:pPr indent="0" lvl="0" marL="0" rtl="0" algn="ctr">
                        <a:spcBef>
                          <a:spcPts val="0"/>
                        </a:spcBef>
                        <a:spcAft>
                          <a:spcPts val="0"/>
                        </a:spcAft>
                        <a:buClr>
                          <a:schemeClr val="dk1"/>
                        </a:buClr>
                        <a:buSzPts val="1100"/>
                        <a:buFont typeface="Arial"/>
                        <a:buNone/>
                      </a:pPr>
                      <a:r>
                        <a:rPr b="1" lang="en" sz="1800">
                          <a:solidFill>
                            <a:srgbClr val="FFFFFF"/>
                          </a:solidFill>
                          <a:latin typeface="Finger Paint"/>
                          <a:ea typeface="Finger Paint"/>
                          <a:cs typeface="Finger Paint"/>
                          <a:sym typeface="Finger Paint"/>
                        </a:rPr>
                        <a:t>Take Action </a:t>
                      </a:r>
                      <a:endParaRPr>
                        <a:solidFill>
                          <a:schemeClr val="dk1"/>
                        </a:solidFill>
                      </a:endParaRPr>
                    </a:p>
                    <a:p>
                      <a:pPr indent="0" lvl="0" marL="0" rtl="0" algn="l">
                        <a:spcBef>
                          <a:spcPts val="0"/>
                        </a:spcBef>
                        <a:spcAft>
                          <a:spcPts val="0"/>
                        </a:spcAft>
                        <a:buNone/>
                      </a:pPr>
                      <a:r>
                        <a:t/>
                      </a:r>
                      <a:endParaRPr/>
                    </a:p>
                  </a:txBody>
                  <a:tcPr marT="91425" marB="91425" marR="91425" marL="91425">
                    <a:lnR cap="flat" cmpd="sng" w="9525">
                      <a:solidFill>
                        <a:srgbClr val="002B54"/>
                      </a:solidFill>
                      <a:prstDash val="solid"/>
                      <a:round/>
                      <a:headEnd len="sm" w="sm" type="none"/>
                      <a:tailEnd len="sm" w="sm" type="none"/>
                    </a:lnR>
                    <a:solidFill>
                      <a:srgbClr val="F12E4C"/>
                    </a:solidFill>
                  </a:tcPr>
                </a:tc>
                <a:tc>
                  <a:txBody>
                    <a:bodyPr/>
                    <a:lstStyle/>
                    <a:p>
                      <a:pPr indent="0" lvl="0" marL="0" rtl="0" algn="l">
                        <a:spcBef>
                          <a:spcPts val="0"/>
                        </a:spcBef>
                        <a:spcAft>
                          <a:spcPts val="0"/>
                        </a:spcAft>
                        <a:buNone/>
                      </a:pPr>
                      <a:r>
                        <a:rPr b="1" lang="en" u="sng">
                          <a:solidFill>
                            <a:schemeClr val="hlink"/>
                          </a:solidFill>
                          <a:hlinkClick action="ppaction://hlinksldjump" r:id="rId18"/>
                        </a:rPr>
                        <a:t>Module 4.2: Pathos, Logos, Ethos</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2B54"/>
                          </a:solidFill>
                        </a:rPr>
                        <a:t>31</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60700">
                <a:tc vMerge="1"/>
                <a:tc>
                  <a:txBody>
                    <a:bodyPr/>
                    <a:lstStyle/>
                    <a:p>
                      <a:pPr indent="0" lvl="0" marL="0" rtl="0" algn="l">
                        <a:spcBef>
                          <a:spcPts val="0"/>
                        </a:spcBef>
                        <a:spcAft>
                          <a:spcPts val="0"/>
                        </a:spcAft>
                        <a:buNone/>
                      </a:pPr>
                      <a:r>
                        <a:rPr b="1" lang="en" u="sng">
                          <a:solidFill>
                            <a:schemeClr val="hlink"/>
                          </a:solidFill>
                          <a:hlinkClick action="ppaction://hlinksldjump" r:id="rId19"/>
                        </a:rPr>
                        <a:t>Module 4.3 How can we use curiosity? </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a:txBody>
                    <a:bodyPr/>
                    <a:lstStyle/>
                    <a:p>
                      <a:pPr indent="0" lvl="0" marL="0" rtl="0" algn="ctr">
                        <a:spcBef>
                          <a:spcPts val="0"/>
                        </a:spcBef>
                        <a:spcAft>
                          <a:spcPts val="0"/>
                        </a:spcAft>
                        <a:buNone/>
                      </a:pPr>
                      <a:r>
                        <a:rPr b="1" lang="en">
                          <a:solidFill>
                            <a:srgbClr val="002B54"/>
                          </a:solidFill>
                        </a:rPr>
                        <a:t>32</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60700">
                <a:tc vMerge="1"/>
                <a:tc rowSpan="3">
                  <a:txBody>
                    <a:bodyPr/>
                    <a:lstStyle/>
                    <a:p>
                      <a:pPr indent="0" lvl="0" marL="0" rtl="0" algn="l">
                        <a:spcBef>
                          <a:spcPts val="0"/>
                        </a:spcBef>
                        <a:spcAft>
                          <a:spcPts val="0"/>
                        </a:spcAft>
                        <a:buNone/>
                      </a:pPr>
                      <a:r>
                        <a:rPr b="1" lang="en" u="sng">
                          <a:solidFill>
                            <a:schemeClr val="hlink"/>
                          </a:solidFill>
                          <a:hlinkClick action="ppaction://hlinksldjump" r:id="rId20"/>
                        </a:rPr>
                        <a:t>Module 4:4 Planning time!</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rowSpan="3">
                  <a:txBody>
                    <a:bodyPr/>
                    <a:lstStyle/>
                    <a:p>
                      <a:pPr indent="0" lvl="0" marL="0" rtl="0" algn="ctr">
                        <a:spcBef>
                          <a:spcPts val="0"/>
                        </a:spcBef>
                        <a:spcAft>
                          <a:spcPts val="0"/>
                        </a:spcAft>
                        <a:buNone/>
                      </a:pPr>
                      <a:r>
                        <a:rPr b="1" lang="en">
                          <a:solidFill>
                            <a:srgbClr val="002B54"/>
                          </a:solidFill>
                        </a:rPr>
                        <a:t>33</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60700">
                <a:tc vMerge="1"/>
                <a:tc vMerge="1"/>
                <a:tc vMerge="1"/>
              </a:tr>
              <a:tr h="396200">
                <a:tc vMerge="1"/>
                <a:tc vMerge="1"/>
                <a:tc vMerge="1"/>
              </a:tr>
              <a:tr h="396200">
                <a:tc rowSpan="2">
                  <a:txBody>
                    <a:bodyPr/>
                    <a:lstStyle/>
                    <a:p>
                      <a:pPr indent="0" lvl="0" marL="0" rtl="0" algn="ctr">
                        <a:spcBef>
                          <a:spcPts val="0"/>
                        </a:spcBef>
                        <a:spcAft>
                          <a:spcPts val="0"/>
                        </a:spcAft>
                        <a:buClr>
                          <a:schemeClr val="dk1"/>
                        </a:buClr>
                        <a:buSzPts val="1100"/>
                        <a:buFont typeface="Arial"/>
                        <a:buNone/>
                      </a:pPr>
                      <a:r>
                        <a:rPr b="1" lang="en" sz="1800">
                          <a:solidFill>
                            <a:srgbClr val="FFFFFF"/>
                          </a:solidFill>
                          <a:latin typeface="Finger Paint"/>
                          <a:ea typeface="Finger Paint"/>
                          <a:cs typeface="Finger Paint"/>
                          <a:sym typeface="Finger Paint"/>
                        </a:rPr>
                        <a:t>Reflect</a:t>
                      </a:r>
                      <a:endParaRPr>
                        <a:solidFill>
                          <a:schemeClr val="dk1"/>
                        </a:solidFill>
                      </a:endParaRPr>
                    </a:p>
                    <a:p>
                      <a:pPr indent="0" lvl="0" marL="0" rtl="0" algn="l">
                        <a:spcBef>
                          <a:spcPts val="0"/>
                        </a:spcBef>
                        <a:spcAft>
                          <a:spcPts val="0"/>
                        </a:spcAft>
                        <a:buNone/>
                      </a:pPr>
                      <a:r>
                        <a:t/>
                      </a:r>
                      <a:endParaRPr/>
                    </a:p>
                  </a:txBody>
                  <a:tcPr marT="91425" marB="91425" marR="91425" marL="91425">
                    <a:lnR cap="flat" cmpd="sng" w="9525">
                      <a:solidFill>
                        <a:srgbClr val="002B54"/>
                      </a:solidFill>
                      <a:prstDash val="solid"/>
                      <a:round/>
                      <a:headEnd len="sm" w="sm" type="none"/>
                      <a:tailEnd len="sm" w="sm" type="none"/>
                    </a:lnR>
                    <a:solidFill>
                      <a:srgbClr val="002B54"/>
                    </a:solidFill>
                  </a:tcPr>
                </a:tc>
                <a:tc rowSpan="2">
                  <a:txBody>
                    <a:bodyPr/>
                    <a:lstStyle/>
                    <a:p>
                      <a:pPr indent="0" lvl="0" marL="0" rtl="0" algn="l">
                        <a:spcBef>
                          <a:spcPts val="0"/>
                        </a:spcBef>
                        <a:spcAft>
                          <a:spcPts val="0"/>
                        </a:spcAft>
                        <a:buNone/>
                      </a:pPr>
                      <a:r>
                        <a:rPr b="1" lang="en" u="sng">
                          <a:solidFill>
                            <a:schemeClr val="hlink"/>
                          </a:solidFill>
                          <a:hlinkClick action="ppaction://hlinksldjump" r:id="rId21"/>
                        </a:rPr>
                        <a:t>Module </a:t>
                      </a:r>
                      <a:r>
                        <a:rPr b="1" lang="en" u="sng">
                          <a:solidFill>
                            <a:schemeClr val="hlink"/>
                          </a:solidFill>
                          <a:hlinkClick action="ppaction://hlinksldjump" r:id="rId22"/>
                        </a:rPr>
                        <a:t>5:1 What did you learn? </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c rowSpan="2">
                  <a:txBody>
                    <a:bodyPr/>
                    <a:lstStyle/>
                    <a:p>
                      <a:pPr indent="0" lvl="0" marL="0" rtl="0" algn="ctr">
                        <a:spcBef>
                          <a:spcPts val="0"/>
                        </a:spcBef>
                        <a:spcAft>
                          <a:spcPts val="0"/>
                        </a:spcAft>
                        <a:buNone/>
                      </a:pPr>
                      <a:r>
                        <a:rPr b="1" lang="en">
                          <a:solidFill>
                            <a:srgbClr val="002B54"/>
                          </a:solidFill>
                        </a:rPr>
                        <a:t>37</a:t>
                      </a:r>
                      <a:endParaRPr b="1">
                        <a:solidFill>
                          <a:srgbClr val="002B54"/>
                        </a:solidFill>
                      </a:endParaRPr>
                    </a:p>
                  </a:txBody>
                  <a:tcPr marT="0" marB="0" marR="91425" marL="91425" anchor="ctr">
                    <a:lnL cap="flat" cmpd="sng" w="9525">
                      <a:solidFill>
                        <a:srgbClr val="002B54"/>
                      </a:solidFill>
                      <a:prstDash val="solid"/>
                      <a:round/>
                      <a:headEnd len="sm" w="sm" type="none"/>
                      <a:tailEnd len="sm" w="sm" type="none"/>
                    </a:lnL>
                    <a:lnR cap="flat" cmpd="sng" w="9525">
                      <a:solidFill>
                        <a:srgbClr val="002B54"/>
                      </a:solidFill>
                      <a:prstDash val="solid"/>
                      <a:round/>
                      <a:headEnd len="sm" w="sm" type="none"/>
                      <a:tailEnd len="sm" w="sm" type="none"/>
                    </a:lnR>
                    <a:lnT cap="flat" cmpd="sng" w="9525">
                      <a:solidFill>
                        <a:srgbClr val="002B54"/>
                      </a:solidFill>
                      <a:prstDash val="solid"/>
                      <a:round/>
                      <a:headEnd len="sm" w="sm" type="none"/>
                      <a:tailEnd len="sm" w="sm" type="none"/>
                    </a:lnT>
                    <a:lnB cap="flat" cmpd="sng" w="9525">
                      <a:solidFill>
                        <a:srgbClr val="002B54"/>
                      </a:solidFill>
                      <a:prstDash val="solid"/>
                      <a:round/>
                      <a:headEnd len="sm" w="sm" type="none"/>
                      <a:tailEnd len="sm" w="sm" type="none"/>
                    </a:lnB>
                  </a:tcPr>
                </a:tc>
              </a:tr>
              <a:tr h="396200">
                <a:tc vMerge="1"/>
                <a:tc vMerge="1"/>
                <a:tc vMerge="1"/>
              </a:tr>
            </a:tbl>
          </a:graphicData>
        </a:graphic>
      </p:graphicFrame>
      <p:sp>
        <p:nvSpPr>
          <p:cNvPr id="79" name="Google Shape;79;p15"/>
          <p:cNvSpPr txBox="1"/>
          <p:nvPr>
            <p:ph idx="12" type="sldNum"/>
          </p:nvPr>
        </p:nvSpPr>
        <p:spPr>
          <a:xfrm>
            <a:off x="7201589" y="95001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6" name="Shape 416"/>
        <p:cNvGrpSpPr/>
        <p:nvPr/>
      </p:nvGrpSpPr>
      <p:grpSpPr>
        <a:xfrm>
          <a:off x="0" y="0"/>
          <a:ext cx="0" cy="0"/>
          <a:chOff x="0" y="0"/>
          <a:chExt cx="0" cy="0"/>
        </a:xfrm>
      </p:grpSpPr>
      <p:sp>
        <p:nvSpPr>
          <p:cNvPr id="417" name="Google Shape;417;p4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18" name="Google Shape;418;p42"/>
          <p:cNvSpPr txBox="1"/>
          <p:nvPr/>
        </p:nvSpPr>
        <p:spPr>
          <a:xfrm>
            <a:off x="1525204" y="246718"/>
            <a:ext cx="4722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002B54"/>
                </a:solidFill>
                <a:latin typeface="Finger Paint"/>
                <a:ea typeface="Finger Paint"/>
                <a:cs typeface="Finger Paint"/>
                <a:sym typeface="Finger Paint"/>
              </a:rPr>
              <a:t>4.1 Think About It</a:t>
            </a:r>
            <a:endParaRPr sz="2400">
              <a:solidFill>
                <a:srgbClr val="002B54"/>
              </a:solidFill>
              <a:latin typeface="Finger Paint"/>
              <a:ea typeface="Finger Paint"/>
              <a:cs typeface="Finger Paint"/>
              <a:sym typeface="Finger Paint"/>
            </a:endParaRPr>
          </a:p>
        </p:txBody>
      </p:sp>
      <p:sp>
        <p:nvSpPr>
          <p:cNvPr id="419" name="Google Shape;419;p42"/>
          <p:cNvSpPr/>
          <p:nvPr/>
        </p:nvSpPr>
        <p:spPr>
          <a:xfrm>
            <a:off x="126525" y="1388245"/>
            <a:ext cx="7549200" cy="676800"/>
          </a:xfrm>
          <a:prstGeom prst="roundRect">
            <a:avLst>
              <a:gd fmla="val 16667" name="adj"/>
            </a:avLst>
          </a:prstGeom>
          <a:solidFill>
            <a:srgbClr val="2EAEF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t>Directions: Some ads make us curious. We see them and think, “Huh! I want</a:t>
            </a:r>
            <a:endParaRPr b="1"/>
          </a:p>
          <a:p>
            <a:pPr indent="0" lvl="0" marL="0" rtl="0" algn="l">
              <a:spcBef>
                <a:spcPts val="0"/>
              </a:spcBef>
              <a:spcAft>
                <a:spcPts val="0"/>
              </a:spcAft>
              <a:buNone/>
            </a:pPr>
            <a:r>
              <a:rPr b="1" lang="en"/>
              <a:t>to learn more!” Can you think of any ads you’ve seen that made you curious?</a:t>
            </a:r>
            <a:endParaRPr b="1"/>
          </a:p>
          <a:p>
            <a:pPr indent="0" lvl="0" marL="0" rtl="0" algn="l">
              <a:spcBef>
                <a:spcPts val="0"/>
              </a:spcBef>
              <a:spcAft>
                <a:spcPts val="0"/>
              </a:spcAft>
              <a:buNone/>
            </a:pPr>
            <a:r>
              <a:t/>
            </a:r>
            <a:endParaRPr b="1"/>
          </a:p>
        </p:txBody>
      </p:sp>
      <p:sp>
        <p:nvSpPr>
          <p:cNvPr id="420" name="Google Shape;420;p42"/>
          <p:cNvSpPr/>
          <p:nvPr/>
        </p:nvSpPr>
        <p:spPr>
          <a:xfrm>
            <a:off x="164500" y="2218800"/>
            <a:ext cx="7443300" cy="1129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B54"/>
                </a:solidFill>
              </a:rPr>
              <a:t>1. </a:t>
            </a:r>
            <a:endParaRPr>
              <a:solidFill>
                <a:srgbClr val="002B54"/>
              </a:solidFill>
            </a:endParaRPr>
          </a:p>
        </p:txBody>
      </p:sp>
      <p:sp>
        <p:nvSpPr>
          <p:cNvPr id="421" name="Google Shape;421;p42"/>
          <p:cNvSpPr/>
          <p:nvPr/>
        </p:nvSpPr>
        <p:spPr>
          <a:xfrm>
            <a:off x="164500" y="3462397"/>
            <a:ext cx="7443300" cy="1129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B54"/>
                </a:solidFill>
              </a:rPr>
              <a:t>2. </a:t>
            </a:r>
            <a:endParaRPr>
              <a:solidFill>
                <a:srgbClr val="002B54"/>
              </a:solidFill>
            </a:endParaRPr>
          </a:p>
        </p:txBody>
      </p:sp>
      <p:sp>
        <p:nvSpPr>
          <p:cNvPr id="422" name="Google Shape;422;p42"/>
          <p:cNvSpPr/>
          <p:nvPr/>
        </p:nvSpPr>
        <p:spPr>
          <a:xfrm>
            <a:off x="164500" y="4705994"/>
            <a:ext cx="7443300" cy="1129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B54"/>
                </a:solidFill>
              </a:rPr>
              <a:t>3. </a:t>
            </a:r>
            <a:endParaRPr>
              <a:solidFill>
                <a:srgbClr val="002B54"/>
              </a:solidFill>
            </a:endParaRPr>
          </a:p>
        </p:txBody>
      </p:sp>
      <p:sp>
        <p:nvSpPr>
          <p:cNvPr id="423" name="Google Shape;423;p42"/>
          <p:cNvSpPr/>
          <p:nvPr/>
        </p:nvSpPr>
        <p:spPr>
          <a:xfrm>
            <a:off x="164500" y="5949600"/>
            <a:ext cx="7443300" cy="1129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B54"/>
                </a:solidFill>
              </a:rPr>
              <a:t>4. </a:t>
            </a:r>
            <a:endParaRPr>
              <a:solidFill>
                <a:srgbClr val="002B54"/>
              </a:solidFill>
            </a:endParaRPr>
          </a:p>
        </p:txBody>
      </p:sp>
      <p:sp>
        <p:nvSpPr>
          <p:cNvPr id="424" name="Google Shape;424;p42"/>
          <p:cNvSpPr/>
          <p:nvPr/>
        </p:nvSpPr>
        <p:spPr>
          <a:xfrm>
            <a:off x="164600" y="7241325"/>
            <a:ext cx="5763900" cy="1995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B54"/>
                </a:solidFill>
              </a:rPr>
              <a:t>5. </a:t>
            </a:r>
            <a:endParaRPr>
              <a:solidFill>
                <a:srgbClr val="002B54"/>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8" name="Shape 428"/>
        <p:cNvGrpSpPr/>
        <p:nvPr/>
      </p:nvGrpSpPr>
      <p:grpSpPr>
        <a:xfrm>
          <a:off x="0" y="0"/>
          <a:ext cx="0" cy="0"/>
          <a:chOff x="0" y="0"/>
          <a:chExt cx="0" cy="0"/>
        </a:xfrm>
      </p:grpSpPr>
      <p:sp>
        <p:nvSpPr>
          <p:cNvPr id="429" name="Google Shape;429;p43"/>
          <p:cNvSpPr txBox="1"/>
          <p:nvPr/>
        </p:nvSpPr>
        <p:spPr>
          <a:xfrm>
            <a:off x="1562329" y="69084"/>
            <a:ext cx="4722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002B54"/>
                </a:solidFill>
                <a:latin typeface="Finger Paint"/>
                <a:ea typeface="Finger Paint"/>
                <a:cs typeface="Finger Paint"/>
                <a:sym typeface="Finger Paint"/>
              </a:rPr>
              <a:t>4.2 Logos, </a:t>
            </a:r>
            <a:endParaRPr sz="2400">
              <a:solidFill>
                <a:srgbClr val="002B54"/>
              </a:solidFill>
              <a:latin typeface="Finger Paint"/>
              <a:ea typeface="Finger Paint"/>
              <a:cs typeface="Finger Paint"/>
              <a:sym typeface="Finger Paint"/>
            </a:endParaRPr>
          </a:p>
          <a:p>
            <a:pPr indent="0" lvl="0" marL="0" rtl="0" algn="ctr">
              <a:spcBef>
                <a:spcPts val="0"/>
              </a:spcBef>
              <a:spcAft>
                <a:spcPts val="0"/>
              </a:spcAft>
              <a:buNone/>
            </a:pPr>
            <a:r>
              <a:rPr lang="en" sz="2400">
                <a:solidFill>
                  <a:srgbClr val="002B54"/>
                </a:solidFill>
                <a:latin typeface="Finger Paint"/>
                <a:ea typeface="Finger Paint"/>
                <a:cs typeface="Finger Paint"/>
                <a:sym typeface="Finger Paint"/>
              </a:rPr>
              <a:t>Pathos, Ethos</a:t>
            </a:r>
            <a:endParaRPr sz="2400">
              <a:solidFill>
                <a:srgbClr val="002B54"/>
              </a:solidFill>
              <a:latin typeface="Finger Paint"/>
              <a:ea typeface="Finger Paint"/>
              <a:cs typeface="Finger Paint"/>
              <a:sym typeface="Finger Paint"/>
            </a:endParaRPr>
          </a:p>
        </p:txBody>
      </p:sp>
      <p:sp>
        <p:nvSpPr>
          <p:cNvPr id="430" name="Google Shape;430;p43"/>
          <p:cNvSpPr/>
          <p:nvPr/>
        </p:nvSpPr>
        <p:spPr>
          <a:xfrm>
            <a:off x="126525" y="1388238"/>
            <a:ext cx="7549200" cy="1159800"/>
          </a:xfrm>
          <a:prstGeom prst="roundRect">
            <a:avLst>
              <a:gd fmla="val 16667" name="adj"/>
            </a:avLst>
          </a:prstGeom>
          <a:solidFill>
            <a:srgbClr val="2EAEF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t>Directions: </a:t>
            </a:r>
            <a:r>
              <a:rPr lang="en"/>
              <a:t>Now you try. </a:t>
            </a:r>
            <a:r>
              <a:rPr lang="en"/>
              <a:t>Pretend you want to convince everyone you know that they should wash their hands to help stop the spread of disease. How can you make ads that make them feel, make them think and make them trust? Try to make one ad for each include a picture and a catchy question. </a:t>
            </a:r>
            <a:endParaRPr/>
          </a:p>
        </p:txBody>
      </p:sp>
      <p:sp>
        <p:nvSpPr>
          <p:cNvPr id="431" name="Google Shape;431;p43"/>
          <p:cNvSpPr/>
          <p:nvPr/>
        </p:nvSpPr>
        <p:spPr>
          <a:xfrm>
            <a:off x="126450" y="3043055"/>
            <a:ext cx="1592700" cy="1360500"/>
          </a:xfrm>
          <a:prstGeom prst="roundRect">
            <a:avLst>
              <a:gd fmla="val 16667" name="adj"/>
            </a:avLst>
          </a:prstGeom>
          <a:solidFill>
            <a:srgbClr val="2EAEF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Finger Paint"/>
                <a:ea typeface="Finger Paint"/>
                <a:cs typeface="Finger Paint"/>
                <a:sym typeface="Finger Paint"/>
              </a:rPr>
              <a:t>Pathos</a:t>
            </a:r>
            <a:endParaRPr b="1" sz="2400">
              <a:solidFill>
                <a:srgbClr val="FFFFFF"/>
              </a:solidFill>
              <a:latin typeface="Finger Paint"/>
              <a:ea typeface="Finger Paint"/>
              <a:cs typeface="Finger Paint"/>
              <a:sym typeface="Finger Paint"/>
            </a:endParaRPr>
          </a:p>
        </p:txBody>
      </p:sp>
      <p:sp>
        <p:nvSpPr>
          <p:cNvPr id="432" name="Google Shape;432;p43"/>
          <p:cNvSpPr/>
          <p:nvPr/>
        </p:nvSpPr>
        <p:spPr>
          <a:xfrm>
            <a:off x="1923600" y="2875273"/>
            <a:ext cx="5752200" cy="2135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
        <p:nvSpPr>
          <p:cNvPr id="433" name="Google Shape;433;p43"/>
          <p:cNvSpPr/>
          <p:nvPr/>
        </p:nvSpPr>
        <p:spPr>
          <a:xfrm>
            <a:off x="126450" y="5278255"/>
            <a:ext cx="1592700" cy="1360500"/>
          </a:xfrm>
          <a:prstGeom prst="roundRect">
            <a:avLst>
              <a:gd fmla="val 16667" name="adj"/>
            </a:avLst>
          </a:prstGeom>
          <a:solidFill>
            <a:srgbClr val="F18A3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400">
                <a:solidFill>
                  <a:srgbClr val="FFFFFF"/>
                </a:solidFill>
                <a:latin typeface="Finger Paint"/>
                <a:ea typeface="Finger Paint"/>
                <a:cs typeface="Finger Paint"/>
                <a:sym typeface="Finger Paint"/>
              </a:rPr>
              <a:t>Logos</a:t>
            </a:r>
            <a:endParaRPr b="1" sz="2400">
              <a:solidFill>
                <a:srgbClr val="FFFFFF"/>
              </a:solidFill>
              <a:latin typeface="Finger Paint"/>
              <a:ea typeface="Finger Paint"/>
              <a:cs typeface="Finger Paint"/>
              <a:sym typeface="Finger Paint"/>
            </a:endParaRPr>
          </a:p>
          <a:p>
            <a:pPr indent="0" lvl="0" marL="0" rtl="0" algn="l">
              <a:spcBef>
                <a:spcPts val="0"/>
              </a:spcBef>
              <a:spcAft>
                <a:spcPts val="0"/>
              </a:spcAft>
              <a:buNone/>
            </a:pPr>
            <a:r>
              <a:t/>
            </a:r>
            <a:endParaRPr b="1"/>
          </a:p>
        </p:txBody>
      </p:sp>
      <p:sp>
        <p:nvSpPr>
          <p:cNvPr id="434" name="Google Shape;434;p43"/>
          <p:cNvSpPr/>
          <p:nvPr/>
        </p:nvSpPr>
        <p:spPr>
          <a:xfrm>
            <a:off x="1923600" y="5110473"/>
            <a:ext cx="5752200" cy="2135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
        <p:nvSpPr>
          <p:cNvPr id="435" name="Google Shape;435;p43"/>
          <p:cNvSpPr/>
          <p:nvPr/>
        </p:nvSpPr>
        <p:spPr>
          <a:xfrm>
            <a:off x="126450" y="7513455"/>
            <a:ext cx="1592700" cy="1360500"/>
          </a:xfrm>
          <a:prstGeom prst="roundRect">
            <a:avLst>
              <a:gd fmla="val 16667" name="adj"/>
            </a:avLst>
          </a:prstGeom>
          <a:solidFill>
            <a:srgbClr val="F12E4C"/>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400">
                <a:solidFill>
                  <a:srgbClr val="FFFFFF"/>
                </a:solidFill>
                <a:latin typeface="Finger Paint"/>
                <a:ea typeface="Finger Paint"/>
                <a:cs typeface="Finger Paint"/>
                <a:sym typeface="Finger Paint"/>
              </a:rPr>
              <a:t>Ethos</a:t>
            </a:r>
            <a:endParaRPr b="1"/>
          </a:p>
        </p:txBody>
      </p:sp>
      <p:sp>
        <p:nvSpPr>
          <p:cNvPr id="436" name="Google Shape;436;p43"/>
          <p:cNvSpPr/>
          <p:nvPr/>
        </p:nvSpPr>
        <p:spPr>
          <a:xfrm>
            <a:off x="1923600" y="7345673"/>
            <a:ext cx="5752200" cy="2135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pic>
        <p:nvPicPr>
          <p:cNvPr id="437" name="Google Shape;437;p43"/>
          <p:cNvPicPr preferRelativeResize="0"/>
          <p:nvPr/>
        </p:nvPicPr>
        <p:blipFill>
          <a:blip r:embed="rId4">
            <a:alphaModFix/>
          </a:blip>
          <a:stretch>
            <a:fillRect/>
          </a:stretch>
        </p:blipFill>
        <p:spPr>
          <a:xfrm>
            <a:off x="495962" y="7986536"/>
            <a:ext cx="853674" cy="853674"/>
          </a:xfrm>
          <a:prstGeom prst="rect">
            <a:avLst/>
          </a:prstGeom>
          <a:noFill/>
          <a:ln>
            <a:noFill/>
          </a:ln>
        </p:spPr>
      </p:pic>
      <p:pic>
        <p:nvPicPr>
          <p:cNvPr id="438" name="Google Shape;438;p43"/>
          <p:cNvPicPr preferRelativeResize="0"/>
          <p:nvPr/>
        </p:nvPicPr>
        <p:blipFill rotWithShape="1">
          <a:blip r:embed="rId5">
            <a:alphaModFix/>
          </a:blip>
          <a:srcRect b="0" l="0" r="0" t="0"/>
          <a:stretch/>
        </p:blipFill>
        <p:spPr>
          <a:xfrm>
            <a:off x="495975" y="5768211"/>
            <a:ext cx="853674" cy="853674"/>
          </a:xfrm>
          <a:prstGeom prst="rect">
            <a:avLst/>
          </a:prstGeom>
          <a:noFill/>
          <a:ln>
            <a:noFill/>
          </a:ln>
        </p:spPr>
      </p:pic>
      <p:pic>
        <p:nvPicPr>
          <p:cNvPr id="439" name="Google Shape;439;p43"/>
          <p:cNvPicPr preferRelativeResize="0"/>
          <p:nvPr/>
        </p:nvPicPr>
        <p:blipFill rotWithShape="1">
          <a:blip r:embed="rId6">
            <a:alphaModFix/>
          </a:blip>
          <a:srcRect b="0" l="0" r="0" t="0"/>
          <a:stretch/>
        </p:blipFill>
        <p:spPr>
          <a:xfrm>
            <a:off x="478512" y="3549886"/>
            <a:ext cx="853674" cy="853674"/>
          </a:xfrm>
          <a:prstGeom prst="rect">
            <a:avLst/>
          </a:prstGeom>
          <a:noFill/>
          <a:ln>
            <a:noFill/>
          </a:ln>
        </p:spPr>
      </p:pic>
      <p:sp>
        <p:nvSpPr>
          <p:cNvPr id="440" name="Google Shape;440;p43"/>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4" name="Shape 444"/>
        <p:cNvGrpSpPr/>
        <p:nvPr/>
      </p:nvGrpSpPr>
      <p:grpSpPr>
        <a:xfrm>
          <a:off x="0" y="0"/>
          <a:ext cx="0" cy="0"/>
          <a:chOff x="0" y="0"/>
          <a:chExt cx="0" cy="0"/>
        </a:xfrm>
      </p:grpSpPr>
      <p:sp>
        <p:nvSpPr>
          <p:cNvPr id="445" name="Google Shape;445;p44"/>
          <p:cNvSpPr txBox="1"/>
          <p:nvPr/>
        </p:nvSpPr>
        <p:spPr>
          <a:xfrm>
            <a:off x="2343368" y="49619"/>
            <a:ext cx="31638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002B54"/>
                </a:solidFill>
                <a:latin typeface="Finger Paint"/>
                <a:ea typeface="Finger Paint"/>
                <a:cs typeface="Finger Paint"/>
                <a:sym typeface="Finger Paint"/>
              </a:rPr>
              <a:t>4.3 How can we use curiosity?</a:t>
            </a:r>
            <a:endParaRPr sz="2400">
              <a:solidFill>
                <a:srgbClr val="002B54"/>
              </a:solidFill>
              <a:latin typeface="Finger Paint"/>
              <a:ea typeface="Finger Paint"/>
              <a:cs typeface="Finger Paint"/>
              <a:sym typeface="Finger Paint"/>
            </a:endParaRPr>
          </a:p>
        </p:txBody>
      </p:sp>
      <p:sp>
        <p:nvSpPr>
          <p:cNvPr id="446" name="Google Shape;446;p44"/>
          <p:cNvSpPr/>
          <p:nvPr/>
        </p:nvSpPr>
        <p:spPr>
          <a:xfrm>
            <a:off x="126525" y="1454850"/>
            <a:ext cx="7549200" cy="1673700"/>
          </a:xfrm>
          <a:prstGeom prst="roundRect">
            <a:avLst>
              <a:gd fmla="val 16667" name="adj"/>
            </a:avLst>
          </a:prstGeom>
          <a:solidFill>
            <a:srgbClr val="2EAEF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700">
                <a:solidFill>
                  <a:schemeClr val="dk1"/>
                </a:solidFill>
              </a:rPr>
              <a:t>Directions:</a:t>
            </a:r>
            <a:r>
              <a:rPr lang="en" sz="1700">
                <a:solidFill>
                  <a:schemeClr val="dk1"/>
                </a:solidFill>
              </a:rPr>
              <a:t> Which message piques your curiosity the most? One way to think about this is which title would you click on first if you saw it online and why? Rank from 1-5, one being the most curious and five being the least curious. Cut out the numbers below to rank or write the numbers in each </a:t>
            </a:r>
            <a:r>
              <a:rPr lang="en" sz="1700">
                <a:solidFill>
                  <a:schemeClr val="dk1"/>
                </a:solidFill>
              </a:rPr>
              <a:t>circle</a:t>
            </a:r>
            <a:r>
              <a:rPr lang="en" sz="1700">
                <a:solidFill>
                  <a:schemeClr val="dk1"/>
                </a:solidFill>
              </a:rPr>
              <a:t>.</a:t>
            </a:r>
            <a:endParaRPr sz="1100">
              <a:solidFill>
                <a:schemeClr val="dk1"/>
              </a:solidFill>
            </a:endParaRPr>
          </a:p>
          <a:p>
            <a:pPr indent="0" lvl="0" marL="0" rtl="0" algn="l">
              <a:spcBef>
                <a:spcPts val="0"/>
              </a:spcBef>
              <a:spcAft>
                <a:spcPts val="0"/>
              </a:spcAft>
              <a:buNone/>
            </a:pPr>
            <a:r>
              <a:t/>
            </a:r>
            <a:endParaRPr b="1"/>
          </a:p>
        </p:txBody>
      </p:sp>
      <p:sp>
        <p:nvSpPr>
          <p:cNvPr id="447" name="Google Shape;447;p44"/>
          <p:cNvSpPr/>
          <p:nvPr/>
        </p:nvSpPr>
        <p:spPr>
          <a:xfrm>
            <a:off x="954355" y="3323099"/>
            <a:ext cx="717000" cy="7170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rgbClr val="FFFFFF"/>
              </a:solidFill>
              <a:latin typeface="Finger Paint"/>
              <a:ea typeface="Finger Paint"/>
              <a:cs typeface="Finger Paint"/>
              <a:sym typeface="Finger Paint"/>
            </a:endParaRPr>
          </a:p>
        </p:txBody>
      </p:sp>
      <p:sp>
        <p:nvSpPr>
          <p:cNvPr id="448" name="Google Shape;448;p44"/>
          <p:cNvSpPr/>
          <p:nvPr/>
        </p:nvSpPr>
        <p:spPr>
          <a:xfrm>
            <a:off x="954355" y="4234624"/>
            <a:ext cx="717000" cy="7170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rgbClr val="FFFFFF"/>
              </a:solidFill>
              <a:latin typeface="Finger Paint"/>
              <a:ea typeface="Finger Paint"/>
              <a:cs typeface="Finger Paint"/>
              <a:sym typeface="Finger Paint"/>
            </a:endParaRPr>
          </a:p>
        </p:txBody>
      </p:sp>
      <p:sp>
        <p:nvSpPr>
          <p:cNvPr id="449" name="Google Shape;449;p44"/>
          <p:cNvSpPr/>
          <p:nvPr/>
        </p:nvSpPr>
        <p:spPr>
          <a:xfrm>
            <a:off x="954355" y="5146149"/>
            <a:ext cx="717000" cy="7170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rgbClr val="FFFFFF"/>
              </a:solidFill>
              <a:latin typeface="Finger Paint"/>
              <a:ea typeface="Finger Paint"/>
              <a:cs typeface="Finger Paint"/>
              <a:sym typeface="Finger Paint"/>
            </a:endParaRPr>
          </a:p>
        </p:txBody>
      </p:sp>
      <p:sp>
        <p:nvSpPr>
          <p:cNvPr id="450" name="Google Shape;450;p44"/>
          <p:cNvSpPr/>
          <p:nvPr/>
        </p:nvSpPr>
        <p:spPr>
          <a:xfrm>
            <a:off x="954355" y="6057674"/>
            <a:ext cx="717000" cy="7170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rgbClr val="FFFFFF"/>
              </a:solidFill>
              <a:latin typeface="Finger Paint"/>
              <a:ea typeface="Finger Paint"/>
              <a:cs typeface="Finger Paint"/>
              <a:sym typeface="Finger Paint"/>
            </a:endParaRPr>
          </a:p>
        </p:txBody>
      </p:sp>
      <p:sp>
        <p:nvSpPr>
          <p:cNvPr id="451" name="Google Shape;451;p44"/>
          <p:cNvSpPr/>
          <p:nvPr/>
        </p:nvSpPr>
        <p:spPr>
          <a:xfrm>
            <a:off x="954355" y="6969199"/>
            <a:ext cx="717000" cy="7170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000">
              <a:solidFill>
                <a:srgbClr val="FFFFFF"/>
              </a:solidFill>
              <a:latin typeface="Finger Paint"/>
              <a:ea typeface="Finger Paint"/>
              <a:cs typeface="Finger Paint"/>
              <a:sym typeface="Finger Paint"/>
            </a:endParaRPr>
          </a:p>
        </p:txBody>
      </p:sp>
      <p:sp>
        <p:nvSpPr>
          <p:cNvPr id="452" name="Google Shape;452;p44"/>
          <p:cNvSpPr txBox="1"/>
          <p:nvPr/>
        </p:nvSpPr>
        <p:spPr>
          <a:xfrm>
            <a:off x="1961080" y="3402649"/>
            <a:ext cx="49155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002B54"/>
                </a:solidFill>
              </a:rPr>
              <a:t>Can the Corona virus kill animals?</a:t>
            </a:r>
            <a:endParaRPr b="1">
              <a:solidFill>
                <a:srgbClr val="002B54"/>
              </a:solidFill>
            </a:endParaRPr>
          </a:p>
        </p:txBody>
      </p:sp>
      <p:sp>
        <p:nvSpPr>
          <p:cNvPr id="453" name="Google Shape;453;p44"/>
          <p:cNvSpPr txBox="1"/>
          <p:nvPr/>
        </p:nvSpPr>
        <p:spPr>
          <a:xfrm>
            <a:off x="2011705" y="4196174"/>
            <a:ext cx="49155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002B54"/>
                </a:solidFill>
              </a:rPr>
              <a:t>Top 10 ways to keep your family active during quarantine.</a:t>
            </a:r>
            <a:endParaRPr b="1">
              <a:solidFill>
                <a:srgbClr val="002B54"/>
              </a:solidFill>
            </a:endParaRPr>
          </a:p>
        </p:txBody>
      </p:sp>
      <p:sp>
        <p:nvSpPr>
          <p:cNvPr id="454" name="Google Shape;454;p44"/>
          <p:cNvSpPr txBox="1"/>
          <p:nvPr/>
        </p:nvSpPr>
        <p:spPr>
          <a:xfrm>
            <a:off x="2011705" y="5197599"/>
            <a:ext cx="49155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002B54"/>
                </a:solidFill>
              </a:rPr>
              <a:t>Which Covid-19 vaccine is most effective?</a:t>
            </a:r>
            <a:endParaRPr b="1" sz="1800">
              <a:solidFill>
                <a:srgbClr val="002B54"/>
              </a:solidFill>
            </a:endParaRPr>
          </a:p>
        </p:txBody>
      </p:sp>
      <p:sp>
        <p:nvSpPr>
          <p:cNvPr id="455" name="Google Shape;455;p44"/>
          <p:cNvSpPr txBox="1"/>
          <p:nvPr/>
        </p:nvSpPr>
        <p:spPr>
          <a:xfrm>
            <a:off x="2011705" y="5999599"/>
            <a:ext cx="49155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002B54"/>
                </a:solidFill>
              </a:rPr>
              <a:t>Is it better to wear a mask or socially distance?</a:t>
            </a:r>
            <a:endParaRPr b="1">
              <a:solidFill>
                <a:srgbClr val="002B54"/>
              </a:solidFill>
            </a:endParaRPr>
          </a:p>
        </p:txBody>
      </p:sp>
      <p:sp>
        <p:nvSpPr>
          <p:cNvPr id="456" name="Google Shape;456;p44"/>
          <p:cNvSpPr txBox="1"/>
          <p:nvPr/>
        </p:nvSpPr>
        <p:spPr>
          <a:xfrm>
            <a:off x="2011705" y="7068749"/>
            <a:ext cx="49155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002B54"/>
                </a:solidFill>
              </a:rPr>
              <a:t>When can I get a vaccine?</a:t>
            </a:r>
            <a:endParaRPr b="1" sz="1800">
              <a:solidFill>
                <a:srgbClr val="002B54"/>
              </a:solidFill>
            </a:endParaRPr>
          </a:p>
        </p:txBody>
      </p:sp>
      <p:sp>
        <p:nvSpPr>
          <p:cNvPr id="457" name="Google Shape;457;p44"/>
          <p:cNvSpPr txBox="1"/>
          <p:nvPr/>
        </p:nvSpPr>
        <p:spPr>
          <a:xfrm>
            <a:off x="554475" y="7807577"/>
            <a:ext cx="67416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700">
                <a:solidFill>
                  <a:srgbClr val="002B54"/>
                </a:solidFill>
              </a:rPr>
              <a:t>Discuss and explain your answers with a partner or with your group.</a:t>
            </a:r>
            <a:endParaRPr b="1" sz="1800">
              <a:solidFill>
                <a:srgbClr val="002B54"/>
              </a:solidFill>
            </a:endParaRPr>
          </a:p>
        </p:txBody>
      </p:sp>
      <p:sp>
        <p:nvSpPr>
          <p:cNvPr id="458" name="Google Shape;458;p44"/>
          <p:cNvSpPr/>
          <p:nvPr/>
        </p:nvSpPr>
        <p:spPr>
          <a:xfrm>
            <a:off x="1779750" y="8695452"/>
            <a:ext cx="717000" cy="7170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Finger Paint"/>
                <a:ea typeface="Finger Paint"/>
                <a:cs typeface="Finger Paint"/>
                <a:sym typeface="Finger Paint"/>
              </a:rPr>
              <a:t>1</a:t>
            </a:r>
            <a:endParaRPr sz="3000">
              <a:solidFill>
                <a:srgbClr val="FFFFFF"/>
              </a:solidFill>
              <a:latin typeface="Finger Paint"/>
              <a:ea typeface="Finger Paint"/>
              <a:cs typeface="Finger Paint"/>
              <a:sym typeface="Finger Paint"/>
            </a:endParaRPr>
          </a:p>
        </p:txBody>
      </p:sp>
      <p:sp>
        <p:nvSpPr>
          <p:cNvPr id="459" name="Google Shape;459;p44"/>
          <p:cNvSpPr/>
          <p:nvPr/>
        </p:nvSpPr>
        <p:spPr>
          <a:xfrm>
            <a:off x="2653725" y="8695452"/>
            <a:ext cx="717000" cy="7170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Finger Paint"/>
                <a:ea typeface="Finger Paint"/>
                <a:cs typeface="Finger Paint"/>
                <a:sym typeface="Finger Paint"/>
              </a:rPr>
              <a:t>2</a:t>
            </a:r>
            <a:endParaRPr sz="3000">
              <a:solidFill>
                <a:srgbClr val="FFFFFF"/>
              </a:solidFill>
              <a:latin typeface="Finger Paint"/>
              <a:ea typeface="Finger Paint"/>
              <a:cs typeface="Finger Paint"/>
              <a:sym typeface="Finger Paint"/>
            </a:endParaRPr>
          </a:p>
        </p:txBody>
      </p:sp>
      <p:sp>
        <p:nvSpPr>
          <p:cNvPr id="460" name="Google Shape;460;p44"/>
          <p:cNvSpPr/>
          <p:nvPr/>
        </p:nvSpPr>
        <p:spPr>
          <a:xfrm>
            <a:off x="3527700" y="8695452"/>
            <a:ext cx="717000" cy="7170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Finger Paint"/>
                <a:ea typeface="Finger Paint"/>
                <a:cs typeface="Finger Paint"/>
                <a:sym typeface="Finger Paint"/>
              </a:rPr>
              <a:t>3</a:t>
            </a:r>
            <a:endParaRPr sz="3000">
              <a:solidFill>
                <a:srgbClr val="FFFFFF"/>
              </a:solidFill>
              <a:latin typeface="Finger Paint"/>
              <a:ea typeface="Finger Paint"/>
              <a:cs typeface="Finger Paint"/>
              <a:sym typeface="Finger Paint"/>
            </a:endParaRPr>
          </a:p>
        </p:txBody>
      </p:sp>
      <p:sp>
        <p:nvSpPr>
          <p:cNvPr id="461" name="Google Shape;461;p44"/>
          <p:cNvSpPr/>
          <p:nvPr/>
        </p:nvSpPr>
        <p:spPr>
          <a:xfrm>
            <a:off x="4401675" y="8695452"/>
            <a:ext cx="717000" cy="7170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Finger Paint"/>
                <a:ea typeface="Finger Paint"/>
                <a:cs typeface="Finger Paint"/>
                <a:sym typeface="Finger Paint"/>
              </a:rPr>
              <a:t>4</a:t>
            </a:r>
            <a:endParaRPr sz="3000">
              <a:solidFill>
                <a:srgbClr val="FFFFFF"/>
              </a:solidFill>
              <a:latin typeface="Finger Paint"/>
              <a:ea typeface="Finger Paint"/>
              <a:cs typeface="Finger Paint"/>
              <a:sym typeface="Finger Paint"/>
            </a:endParaRPr>
          </a:p>
        </p:txBody>
      </p:sp>
      <p:sp>
        <p:nvSpPr>
          <p:cNvPr id="462" name="Google Shape;462;p44"/>
          <p:cNvSpPr/>
          <p:nvPr/>
        </p:nvSpPr>
        <p:spPr>
          <a:xfrm>
            <a:off x="5275650" y="8695452"/>
            <a:ext cx="717000" cy="7170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Finger Paint"/>
                <a:ea typeface="Finger Paint"/>
                <a:cs typeface="Finger Paint"/>
                <a:sym typeface="Finger Paint"/>
              </a:rPr>
              <a:t>5</a:t>
            </a:r>
            <a:endParaRPr sz="3000">
              <a:solidFill>
                <a:srgbClr val="FFFFFF"/>
              </a:solidFill>
              <a:latin typeface="Finger Paint"/>
              <a:ea typeface="Finger Paint"/>
              <a:cs typeface="Finger Paint"/>
              <a:sym typeface="Finger Paint"/>
            </a:endParaRPr>
          </a:p>
        </p:txBody>
      </p:sp>
      <p:sp>
        <p:nvSpPr>
          <p:cNvPr id="463" name="Google Shape;463;p44"/>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pic>
        <p:nvPicPr>
          <p:cNvPr id="464" name="Google Shape;464;p44"/>
          <p:cNvPicPr preferRelativeResize="0"/>
          <p:nvPr/>
        </p:nvPicPr>
        <p:blipFill>
          <a:blip r:embed="rId4">
            <a:alphaModFix/>
          </a:blip>
          <a:stretch>
            <a:fillRect/>
          </a:stretch>
        </p:blipFill>
        <p:spPr>
          <a:xfrm>
            <a:off x="643650" y="8792240"/>
            <a:ext cx="640654" cy="615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8" name="Shape 468"/>
        <p:cNvGrpSpPr/>
        <p:nvPr/>
      </p:nvGrpSpPr>
      <p:grpSpPr>
        <a:xfrm>
          <a:off x="0" y="0"/>
          <a:ext cx="0" cy="0"/>
          <a:chOff x="0" y="0"/>
          <a:chExt cx="0" cy="0"/>
        </a:xfrm>
      </p:grpSpPr>
      <p:sp>
        <p:nvSpPr>
          <p:cNvPr id="469" name="Google Shape;469;p45"/>
          <p:cNvSpPr txBox="1"/>
          <p:nvPr/>
        </p:nvSpPr>
        <p:spPr>
          <a:xfrm>
            <a:off x="1563300" y="251525"/>
            <a:ext cx="4645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002B54"/>
                </a:solidFill>
                <a:latin typeface="Finger Paint"/>
                <a:ea typeface="Finger Paint"/>
                <a:cs typeface="Finger Paint"/>
                <a:sym typeface="Finger Paint"/>
              </a:rPr>
              <a:t>4.4 Planning Time!</a:t>
            </a:r>
            <a:endParaRPr sz="2800">
              <a:solidFill>
                <a:srgbClr val="002B54"/>
              </a:solidFill>
              <a:latin typeface="Finger Paint"/>
              <a:ea typeface="Finger Paint"/>
              <a:cs typeface="Finger Paint"/>
              <a:sym typeface="Finger Paint"/>
            </a:endParaRPr>
          </a:p>
        </p:txBody>
      </p:sp>
      <p:sp>
        <p:nvSpPr>
          <p:cNvPr id="470" name="Google Shape;470;p45"/>
          <p:cNvSpPr/>
          <p:nvPr/>
        </p:nvSpPr>
        <p:spPr>
          <a:xfrm>
            <a:off x="806750" y="2682215"/>
            <a:ext cx="2461800" cy="1286400"/>
          </a:xfrm>
          <a:prstGeom prst="roundRect">
            <a:avLst>
              <a:gd fmla="val 16667" name="adj"/>
            </a:avLst>
          </a:prstGeom>
          <a:noFill/>
          <a:ln cap="flat" cmpd="sng" w="28575">
            <a:solidFill>
              <a:srgbClr val="002B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5"/>
          <p:cNvSpPr/>
          <p:nvPr/>
        </p:nvSpPr>
        <p:spPr>
          <a:xfrm>
            <a:off x="1410907" y="7438515"/>
            <a:ext cx="2461800" cy="1286400"/>
          </a:xfrm>
          <a:prstGeom prst="roundRect">
            <a:avLst>
              <a:gd fmla="val 16667" name="adj"/>
            </a:avLst>
          </a:prstGeom>
          <a:noFill/>
          <a:ln cap="flat" cmpd="sng" w="28575">
            <a:solidFill>
              <a:srgbClr val="002B5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5"/>
          <p:cNvSpPr txBox="1"/>
          <p:nvPr/>
        </p:nvSpPr>
        <p:spPr>
          <a:xfrm>
            <a:off x="4772400" y="1693250"/>
            <a:ext cx="3000000" cy="78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002B54"/>
                </a:solidFill>
                <a:latin typeface="Finger Paint"/>
                <a:ea typeface="Finger Paint"/>
                <a:cs typeface="Finger Paint"/>
                <a:sym typeface="Finger Paint"/>
              </a:rPr>
              <a:t>Plan your message &amp; Visuals</a:t>
            </a:r>
            <a:endParaRPr>
              <a:solidFill>
                <a:srgbClr val="002B54"/>
              </a:solidFill>
              <a:latin typeface="Finger Paint"/>
              <a:ea typeface="Finger Paint"/>
              <a:cs typeface="Finger Paint"/>
              <a:sym typeface="Finger Paint"/>
            </a:endParaRPr>
          </a:p>
        </p:txBody>
      </p:sp>
      <p:pic>
        <p:nvPicPr>
          <p:cNvPr id="473" name="Google Shape;473;p45"/>
          <p:cNvPicPr preferRelativeResize="0"/>
          <p:nvPr/>
        </p:nvPicPr>
        <p:blipFill>
          <a:blip r:embed="rId4">
            <a:alphaModFix/>
          </a:blip>
          <a:stretch>
            <a:fillRect/>
          </a:stretch>
        </p:blipFill>
        <p:spPr>
          <a:xfrm>
            <a:off x="6395700" y="7331625"/>
            <a:ext cx="1037950" cy="1037950"/>
          </a:xfrm>
          <a:prstGeom prst="rect">
            <a:avLst/>
          </a:prstGeom>
          <a:noFill/>
          <a:ln>
            <a:noFill/>
          </a:ln>
        </p:spPr>
      </p:pic>
      <p:sp>
        <p:nvSpPr>
          <p:cNvPr id="474" name="Google Shape;474;p45"/>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8" name="Shape 478"/>
        <p:cNvGrpSpPr/>
        <p:nvPr/>
      </p:nvGrpSpPr>
      <p:grpSpPr>
        <a:xfrm>
          <a:off x="0" y="0"/>
          <a:ext cx="0" cy="0"/>
          <a:chOff x="0" y="0"/>
          <a:chExt cx="0" cy="0"/>
        </a:xfrm>
      </p:grpSpPr>
      <p:pic>
        <p:nvPicPr>
          <p:cNvPr id="479" name="Google Shape;479;p46"/>
          <p:cNvPicPr preferRelativeResize="0"/>
          <p:nvPr/>
        </p:nvPicPr>
        <p:blipFill rotWithShape="1">
          <a:blip r:embed="rId4">
            <a:alphaModFix/>
          </a:blip>
          <a:srcRect b="0" l="0" r="0" t="0"/>
          <a:stretch/>
        </p:blipFill>
        <p:spPr>
          <a:xfrm>
            <a:off x="152400" y="152400"/>
            <a:ext cx="7467599" cy="439271"/>
          </a:xfrm>
          <a:prstGeom prst="rect">
            <a:avLst/>
          </a:prstGeom>
          <a:noFill/>
          <a:ln>
            <a:noFill/>
          </a:ln>
        </p:spPr>
      </p:pic>
      <p:sp>
        <p:nvSpPr>
          <p:cNvPr id="480" name="Google Shape;480;p46"/>
          <p:cNvSpPr txBox="1"/>
          <p:nvPr/>
        </p:nvSpPr>
        <p:spPr>
          <a:xfrm>
            <a:off x="3276600" y="598575"/>
            <a:ext cx="4554600" cy="339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300">
                <a:solidFill>
                  <a:srgbClr val="002B54"/>
                </a:solidFill>
                <a:latin typeface="Raleway"/>
                <a:ea typeface="Raleway"/>
                <a:cs typeface="Raleway"/>
                <a:sym typeface="Raleway"/>
              </a:rPr>
              <a:t>Plan your Image</a:t>
            </a:r>
            <a:endParaRPr b="1" sz="13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b="1" lang="en" sz="1300">
                <a:solidFill>
                  <a:srgbClr val="002B54"/>
                </a:solidFill>
                <a:latin typeface="Raleway"/>
                <a:ea typeface="Raleway"/>
                <a:cs typeface="Raleway"/>
                <a:sym typeface="Raleway"/>
              </a:rPr>
              <a:t>You have an action. You know what you want people to do. You also have a question. You know how you will make people curious so they will read your card. </a:t>
            </a:r>
            <a:endParaRPr b="1" sz="13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b="1" sz="13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b="1" lang="en" sz="1300">
                <a:solidFill>
                  <a:srgbClr val="002B54"/>
                </a:solidFill>
                <a:latin typeface="Raleway"/>
                <a:ea typeface="Raleway"/>
                <a:cs typeface="Raleway"/>
                <a:sym typeface="Raleway"/>
              </a:rPr>
              <a:t>Now it’s time to pick an image.  What picture can you draw on the cover of your postcard? Your image should stand out and make people excited to read your postcard. </a:t>
            </a:r>
            <a:endParaRPr b="1" sz="13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b="1" sz="1300">
              <a:solidFill>
                <a:srgbClr val="002B54"/>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b="1" lang="en" sz="1300">
                <a:solidFill>
                  <a:srgbClr val="002B54"/>
                </a:solidFill>
                <a:latin typeface="Raleway"/>
                <a:ea typeface="Raleway"/>
                <a:cs typeface="Raleway"/>
                <a:sym typeface="Raleway"/>
              </a:rPr>
              <a:t>Remember. Your magic postcard advertisement is a “scratch-off.” Your image should be something you can scratch with your stick! </a:t>
            </a:r>
            <a:endParaRPr b="1" sz="1300">
              <a:solidFill>
                <a:srgbClr val="002B54"/>
              </a:solidFill>
              <a:latin typeface="Raleway"/>
              <a:ea typeface="Raleway"/>
              <a:cs typeface="Raleway"/>
              <a:sym typeface="Raleway"/>
            </a:endParaRPr>
          </a:p>
          <a:p>
            <a:pPr indent="0" lvl="0" marL="0" rtl="0" algn="l">
              <a:spcBef>
                <a:spcPts val="0"/>
              </a:spcBef>
              <a:spcAft>
                <a:spcPts val="0"/>
              </a:spcAft>
              <a:buNone/>
            </a:pPr>
            <a:r>
              <a:t/>
            </a:r>
            <a:endParaRPr b="1"/>
          </a:p>
        </p:txBody>
      </p:sp>
      <p:sp>
        <p:nvSpPr>
          <p:cNvPr id="481" name="Google Shape;481;p46"/>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5" name="Shape 485"/>
        <p:cNvGrpSpPr/>
        <p:nvPr/>
      </p:nvGrpSpPr>
      <p:grpSpPr>
        <a:xfrm>
          <a:off x="0" y="0"/>
          <a:ext cx="0" cy="0"/>
          <a:chOff x="0" y="0"/>
          <a:chExt cx="0" cy="0"/>
        </a:xfrm>
      </p:grpSpPr>
      <p:pic>
        <p:nvPicPr>
          <p:cNvPr id="486" name="Google Shape;486;p47"/>
          <p:cNvPicPr preferRelativeResize="0"/>
          <p:nvPr/>
        </p:nvPicPr>
        <p:blipFill rotWithShape="1">
          <a:blip r:embed="rId4">
            <a:alphaModFix/>
          </a:blip>
          <a:srcRect b="0" l="0" r="0" t="0"/>
          <a:stretch/>
        </p:blipFill>
        <p:spPr>
          <a:xfrm>
            <a:off x="152400" y="152400"/>
            <a:ext cx="7467599" cy="439271"/>
          </a:xfrm>
          <a:prstGeom prst="rect">
            <a:avLst/>
          </a:prstGeom>
          <a:noFill/>
          <a:ln>
            <a:noFill/>
          </a:ln>
        </p:spPr>
      </p:pic>
      <p:sp>
        <p:nvSpPr>
          <p:cNvPr id="487" name="Google Shape;487;p47"/>
          <p:cNvSpPr txBox="1"/>
          <p:nvPr/>
        </p:nvSpPr>
        <p:spPr>
          <a:xfrm>
            <a:off x="3500400" y="591675"/>
            <a:ext cx="4119600" cy="3376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300">
                <a:solidFill>
                  <a:srgbClr val="002B54"/>
                </a:solidFill>
                <a:latin typeface="Raleway"/>
                <a:ea typeface="Raleway"/>
                <a:cs typeface="Raleway"/>
                <a:sym typeface="Raleway"/>
              </a:rPr>
              <a:t>Write your note </a:t>
            </a:r>
            <a:endParaRPr b="1" sz="1300">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t/>
            </a:r>
            <a:endParaRPr b="1" sz="1300">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rPr b="1" lang="en" sz="1300">
                <a:solidFill>
                  <a:srgbClr val="002B54"/>
                </a:solidFill>
                <a:latin typeface="Raleway"/>
                <a:ea typeface="Raleway"/>
                <a:cs typeface="Raleway"/>
                <a:sym typeface="Raleway"/>
              </a:rPr>
              <a:t>Now it’s time to plan the note on the back of your magic postcard advertisement.  </a:t>
            </a:r>
            <a:endParaRPr b="1" sz="1300">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t/>
            </a:r>
            <a:endParaRPr b="1" sz="1300">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rPr b="1" lang="en" sz="1300">
                <a:solidFill>
                  <a:srgbClr val="002B54"/>
                </a:solidFill>
                <a:latin typeface="Raleway"/>
                <a:ea typeface="Raleway"/>
                <a:cs typeface="Raleway"/>
                <a:sym typeface="Raleway"/>
              </a:rPr>
              <a:t>Your note should answer the question on the front of your card by: </a:t>
            </a:r>
            <a:endParaRPr b="1" sz="1300">
              <a:solidFill>
                <a:srgbClr val="002B54"/>
              </a:solidFill>
              <a:latin typeface="Raleway"/>
              <a:ea typeface="Raleway"/>
              <a:cs typeface="Raleway"/>
              <a:sym typeface="Raleway"/>
            </a:endParaRPr>
          </a:p>
          <a:p>
            <a:pPr indent="-311150" lvl="0" marL="457200" rtl="0" algn="l">
              <a:lnSpc>
                <a:spcPct val="115000"/>
              </a:lnSpc>
              <a:spcBef>
                <a:spcPts val="0"/>
              </a:spcBef>
              <a:spcAft>
                <a:spcPts val="0"/>
              </a:spcAft>
              <a:buClr>
                <a:srgbClr val="002B54"/>
              </a:buClr>
              <a:buSzPts val="1300"/>
              <a:buFont typeface="Raleway"/>
              <a:buChar char="●"/>
            </a:pPr>
            <a:r>
              <a:rPr b="1" lang="en" sz="1300">
                <a:solidFill>
                  <a:srgbClr val="002B54"/>
                </a:solidFill>
                <a:latin typeface="Raleway"/>
                <a:ea typeface="Raleway"/>
                <a:cs typeface="Raleway"/>
                <a:sym typeface="Raleway"/>
              </a:rPr>
              <a:t>What: Teaching people about your action. </a:t>
            </a:r>
            <a:endParaRPr b="1" sz="1300">
              <a:solidFill>
                <a:srgbClr val="002B54"/>
              </a:solidFill>
              <a:latin typeface="Raleway"/>
              <a:ea typeface="Raleway"/>
              <a:cs typeface="Raleway"/>
              <a:sym typeface="Raleway"/>
            </a:endParaRPr>
          </a:p>
          <a:p>
            <a:pPr indent="-311150" lvl="0" marL="457200" rtl="0" algn="l">
              <a:lnSpc>
                <a:spcPct val="115000"/>
              </a:lnSpc>
              <a:spcBef>
                <a:spcPts val="0"/>
              </a:spcBef>
              <a:spcAft>
                <a:spcPts val="0"/>
              </a:spcAft>
              <a:buClr>
                <a:srgbClr val="002B54"/>
              </a:buClr>
              <a:buSzPts val="1300"/>
              <a:buFont typeface="Raleway"/>
              <a:buChar char="●"/>
            </a:pPr>
            <a:r>
              <a:rPr b="1" lang="en" sz="1300">
                <a:solidFill>
                  <a:srgbClr val="002B54"/>
                </a:solidFill>
                <a:latin typeface="Raleway"/>
                <a:ea typeface="Raleway"/>
                <a:cs typeface="Raleway"/>
                <a:sym typeface="Raleway"/>
              </a:rPr>
              <a:t>Why: Telling people why that action matters. </a:t>
            </a:r>
            <a:endParaRPr b="1" sz="1300">
              <a:solidFill>
                <a:srgbClr val="002B54"/>
              </a:solidFill>
              <a:latin typeface="Raleway"/>
              <a:ea typeface="Raleway"/>
              <a:cs typeface="Raleway"/>
              <a:sym typeface="Raleway"/>
            </a:endParaRPr>
          </a:p>
          <a:p>
            <a:pPr indent="-311150" lvl="0" marL="457200" rtl="0" algn="l">
              <a:lnSpc>
                <a:spcPct val="115000"/>
              </a:lnSpc>
              <a:spcBef>
                <a:spcPts val="0"/>
              </a:spcBef>
              <a:spcAft>
                <a:spcPts val="0"/>
              </a:spcAft>
              <a:buClr>
                <a:srgbClr val="002B54"/>
              </a:buClr>
              <a:buSzPts val="1300"/>
              <a:buFont typeface="Raleway"/>
              <a:buChar char="●"/>
            </a:pPr>
            <a:r>
              <a:rPr b="1" lang="en" sz="1300">
                <a:solidFill>
                  <a:srgbClr val="002B54"/>
                </a:solidFill>
                <a:latin typeface="Raleway"/>
                <a:ea typeface="Raleway"/>
                <a:cs typeface="Raleway"/>
                <a:sym typeface="Raleway"/>
              </a:rPr>
              <a:t>Thanks: Thanking them for helping. </a:t>
            </a:r>
            <a:endParaRPr b="1" sz="1300">
              <a:solidFill>
                <a:srgbClr val="002B54"/>
              </a:solidFill>
              <a:latin typeface="Raleway"/>
              <a:ea typeface="Raleway"/>
              <a:cs typeface="Raleway"/>
              <a:sym typeface="Raleway"/>
            </a:endParaRPr>
          </a:p>
          <a:p>
            <a:pPr indent="0" lvl="0" marL="457200" rtl="0" algn="l">
              <a:lnSpc>
                <a:spcPct val="115000"/>
              </a:lnSpc>
              <a:spcBef>
                <a:spcPts val="0"/>
              </a:spcBef>
              <a:spcAft>
                <a:spcPts val="0"/>
              </a:spcAft>
              <a:buNone/>
            </a:pPr>
            <a:r>
              <a:t/>
            </a:r>
            <a:endParaRPr b="1" sz="1300">
              <a:solidFill>
                <a:srgbClr val="002B54"/>
              </a:solidFill>
              <a:latin typeface="Raleway"/>
              <a:ea typeface="Raleway"/>
              <a:cs typeface="Raleway"/>
              <a:sym typeface="Raleway"/>
            </a:endParaRPr>
          </a:p>
          <a:p>
            <a:pPr indent="0" lvl="0" marL="0" rtl="0" algn="l">
              <a:lnSpc>
                <a:spcPct val="115000"/>
              </a:lnSpc>
              <a:spcBef>
                <a:spcPts val="0"/>
              </a:spcBef>
              <a:spcAft>
                <a:spcPts val="0"/>
              </a:spcAft>
              <a:buNone/>
            </a:pPr>
            <a:r>
              <a:rPr b="1" lang="en" sz="1300">
                <a:solidFill>
                  <a:srgbClr val="002B54"/>
                </a:solidFill>
                <a:latin typeface="Raleway"/>
                <a:ea typeface="Raleway"/>
                <a:cs typeface="Raleway"/>
                <a:sym typeface="Raleway"/>
              </a:rPr>
              <a:t>Refer back to the module 4-2 to read an example of a note. </a:t>
            </a:r>
            <a:endParaRPr b="1" sz="1300">
              <a:solidFill>
                <a:srgbClr val="002B54"/>
              </a:solidFill>
              <a:latin typeface="Raleway"/>
              <a:ea typeface="Raleway"/>
              <a:cs typeface="Raleway"/>
              <a:sym typeface="Raleway"/>
            </a:endParaRPr>
          </a:p>
        </p:txBody>
      </p:sp>
      <p:sp>
        <p:nvSpPr>
          <p:cNvPr id="488" name="Google Shape;488;p47"/>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2" name="Shape 492"/>
        <p:cNvGrpSpPr/>
        <p:nvPr/>
      </p:nvGrpSpPr>
      <p:grpSpPr>
        <a:xfrm>
          <a:off x="0" y="0"/>
          <a:ext cx="0" cy="0"/>
          <a:chOff x="0" y="0"/>
          <a:chExt cx="0" cy="0"/>
        </a:xfrm>
      </p:grpSpPr>
      <p:sp>
        <p:nvSpPr>
          <p:cNvPr id="493" name="Google Shape;493;p48"/>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7" name="Shape 497"/>
        <p:cNvGrpSpPr/>
        <p:nvPr/>
      </p:nvGrpSpPr>
      <p:grpSpPr>
        <a:xfrm>
          <a:off x="0" y="0"/>
          <a:ext cx="0" cy="0"/>
          <a:chOff x="0" y="0"/>
          <a:chExt cx="0" cy="0"/>
        </a:xfrm>
      </p:grpSpPr>
      <p:sp>
        <p:nvSpPr>
          <p:cNvPr id="498" name="Google Shape;498;p49"/>
          <p:cNvSpPr txBox="1"/>
          <p:nvPr/>
        </p:nvSpPr>
        <p:spPr>
          <a:xfrm>
            <a:off x="2342418" y="224510"/>
            <a:ext cx="31638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002B54"/>
                </a:solidFill>
                <a:latin typeface="Finger Paint"/>
                <a:ea typeface="Finger Paint"/>
                <a:cs typeface="Finger Paint"/>
                <a:sym typeface="Finger Paint"/>
              </a:rPr>
              <a:t>5.1 What did you learn?</a:t>
            </a:r>
            <a:endParaRPr sz="2400">
              <a:solidFill>
                <a:srgbClr val="002B54"/>
              </a:solidFill>
              <a:latin typeface="Finger Paint"/>
              <a:ea typeface="Finger Paint"/>
              <a:cs typeface="Finger Paint"/>
              <a:sym typeface="Finger Paint"/>
            </a:endParaRPr>
          </a:p>
        </p:txBody>
      </p:sp>
      <p:sp>
        <p:nvSpPr>
          <p:cNvPr id="499" name="Google Shape;499;p49"/>
          <p:cNvSpPr txBox="1"/>
          <p:nvPr/>
        </p:nvSpPr>
        <p:spPr>
          <a:xfrm>
            <a:off x="126375" y="2450550"/>
            <a:ext cx="7443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02B54"/>
                </a:solidFill>
                <a:latin typeface="Raleway"/>
                <a:ea typeface="Raleway"/>
                <a:cs typeface="Raleway"/>
                <a:sym typeface="Raleway"/>
              </a:rPr>
              <a:t>1) </a:t>
            </a:r>
            <a:r>
              <a:rPr lang="en">
                <a:solidFill>
                  <a:srgbClr val="002B54"/>
                </a:solidFill>
                <a:latin typeface="Raleway"/>
                <a:ea typeface="Raleway"/>
                <a:cs typeface="Raleway"/>
                <a:sym typeface="Raleway"/>
              </a:rPr>
              <a:t>What did you learn about how you can make an impact? </a:t>
            </a:r>
            <a:endParaRPr>
              <a:solidFill>
                <a:srgbClr val="002B54"/>
              </a:solidFill>
              <a:latin typeface="Raleway"/>
              <a:ea typeface="Raleway"/>
              <a:cs typeface="Raleway"/>
              <a:sym typeface="Raleway"/>
            </a:endParaRPr>
          </a:p>
        </p:txBody>
      </p:sp>
      <p:sp>
        <p:nvSpPr>
          <p:cNvPr id="500" name="Google Shape;500;p49"/>
          <p:cNvSpPr txBox="1"/>
          <p:nvPr/>
        </p:nvSpPr>
        <p:spPr>
          <a:xfrm>
            <a:off x="126500" y="3873413"/>
            <a:ext cx="7443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02B54"/>
                </a:solidFill>
                <a:latin typeface="Raleway"/>
                <a:ea typeface="Raleway"/>
                <a:cs typeface="Raleway"/>
                <a:sym typeface="Raleway"/>
              </a:rPr>
              <a:t>2) What did you learn about yourself as a leader?</a:t>
            </a:r>
            <a:endParaRPr>
              <a:solidFill>
                <a:srgbClr val="002B54"/>
              </a:solidFill>
              <a:latin typeface="Raleway"/>
              <a:ea typeface="Raleway"/>
              <a:cs typeface="Raleway"/>
              <a:sym typeface="Raleway"/>
            </a:endParaRPr>
          </a:p>
        </p:txBody>
      </p:sp>
      <p:sp>
        <p:nvSpPr>
          <p:cNvPr id="501" name="Google Shape;501;p49"/>
          <p:cNvSpPr txBox="1"/>
          <p:nvPr/>
        </p:nvSpPr>
        <p:spPr>
          <a:xfrm>
            <a:off x="126487" y="5291566"/>
            <a:ext cx="7443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02B54"/>
                </a:solidFill>
                <a:latin typeface="Raleway"/>
                <a:ea typeface="Raleway"/>
                <a:cs typeface="Raleway"/>
                <a:sym typeface="Raleway"/>
              </a:rPr>
              <a:t>3) What did you learn about the life habit curiosity?</a:t>
            </a:r>
            <a:endParaRPr>
              <a:solidFill>
                <a:srgbClr val="002B54"/>
              </a:solidFill>
              <a:latin typeface="Raleway"/>
              <a:ea typeface="Raleway"/>
              <a:cs typeface="Raleway"/>
              <a:sym typeface="Raleway"/>
            </a:endParaRPr>
          </a:p>
        </p:txBody>
      </p:sp>
      <p:sp>
        <p:nvSpPr>
          <p:cNvPr id="502" name="Google Shape;502;p49"/>
          <p:cNvSpPr txBox="1"/>
          <p:nvPr/>
        </p:nvSpPr>
        <p:spPr>
          <a:xfrm>
            <a:off x="202719" y="6681100"/>
            <a:ext cx="42153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02B54"/>
                </a:solidFill>
                <a:latin typeface="Raleway"/>
                <a:ea typeface="Raleway"/>
                <a:cs typeface="Raleway"/>
                <a:sym typeface="Raleway"/>
              </a:rPr>
              <a:t>4) What is one goal you want to set around using curiosity moving forward?</a:t>
            </a:r>
            <a:endParaRPr>
              <a:solidFill>
                <a:srgbClr val="002B54"/>
              </a:solidFill>
              <a:latin typeface="Raleway"/>
              <a:ea typeface="Raleway"/>
              <a:cs typeface="Raleway"/>
              <a:sym typeface="Raleway"/>
            </a:endParaRPr>
          </a:p>
        </p:txBody>
      </p:sp>
      <p:pic>
        <p:nvPicPr>
          <p:cNvPr id="503" name="Google Shape;503;p49"/>
          <p:cNvPicPr preferRelativeResize="0"/>
          <p:nvPr/>
        </p:nvPicPr>
        <p:blipFill rotWithShape="1">
          <a:blip r:embed="rId4">
            <a:alphaModFix/>
          </a:blip>
          <a:srcRect b="0" l="0" r="0" t="0"/>
          <a:stretch/>
        </p:blipFill>
        <p:spPr>
          <a:xfrm>
            <a:off x="4800574" y="6913250"/>
            <a:ext cx="2621975" cy="2621975"/>
          </a:xfrm>
          <a:prstGeom prst="rect">
            <a:avLst/>
          </a:prstGeom>
          <a:noFill/>
          <a:ln>
            <a:noFill/>
          </a:ln>
        </p:spPr>
      </p:pic>
      <p:sp>
        <p:nvSpPr>
          <p:cNvPr id="504" name="Google Shape;504;p49"/>
          <p:cNvSpPr txBox="1"/>
          <p:nvPr/>
        </p:nvSpPr>
        <p:spPr>
          <a:xfrm>
            <a:off x="1628325" y="1443703"/>
            <a:ext cx="4592100" cy="97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400">
                <a:solidFill>
                  <a:srgbClr val="2EAEF1"/>
                </a:solidFill>
                <a:latin typeface="Finger Paint"/>
                <a:ea typeface="Finger Paint"/>
                <a:cs typeface="Finger Paint"/>
                <a:sym typeface="Finger Paint"/>
              </a:rPr>
              <a:t>W</a:t>
            </a:r>
            <a:r>
              <a:rPr b="1" lang="en" sz="2400">
                <a:solidFill>
                  <a:srgbClr val="2EAEF1"/>
                </a:solidFill>
                <a:latin typeface="Finger Paint"/>
                <a:ea typeface="Finger Paint"/>
                <a:cs typeface="Finger Paint"/>
                <a:sym typeface="Finger Paint"/>
              </a:rPr>
              <a:t>rite your own individual reflections below</a:t>
            </a:r>
            <a:endParaRPr b="1" sz="2400">
              <a:solidFill>
                <a:srgbClr val="2EAEF1"/>
              </a:solidFill>
              <a:latin typeface="Finger Paint"/>
              <a:ea typeface="Finger Paint"/>
              <a:cs typeface="Finger Paint"/>
              <a:sym typeface="Finger Paint"/>
            </a:endParaRPr>
          </a:p>
        </p:txBody>
      </p:sp>
      <p:sp>
        <p:nvSpPr>
          <p:cNvPr id="505" name="Google Shape;505;p49"/>
          <p:cNvSpPr txBox="1"/>
          <p:nvPr>
            <p:ph idx="12" type="sldNum"/>
          </p:nvPr>
        </p:nvSpPr>
        <p:spPr>
          <a:xfrm>
            <a:off x="7201589" y="95001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
        <p:nvSpPr>
          <p:cNvPr id="506" name="Google Shape;506;p49"/>
          <p:cNvSpPr/>
          <p:nvPr/>
        </p:nvSpPr>
        <p:spPr>
          <a:xfrm>
            <a:off x="164562" y="2829600"/>
            <a:ext cx="7443300" cy="1043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B54"/>
                </a:solidFill>
              </a:rPr>
              <a:t> </a:t>
            </a:r>
            <a:endParaRPr>
              <a:solidFill>
                <a:srgbClr val="002B54"/>
              </a:solidFill>
            </a:endParaRPr>
          </a:p>
        </p:txBody>
      </p:sp>
      <p:sp>
        <p:nvSpPr>
          <p:cNvPr id="507" name="Google Shape;507;p49"/>
          <p:cNvSpPr/>
          <p:nvPr/>
        </p:nvSpPr>
        <p:spPr>
          <a:xfrm>
            <a:off x="148691" y="4240531"/>
            <a:ext cx="7443300" cy="1043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B54"/>
                </a:solidFill>
              </a:rPr>
              <a:t> </a:t>
            </a:r>
            <a:endParaRPr>
              <a:solidFill>
                <a:srgbClr val="002B54"/>
              </a:solidFill>
            </a:endParaRPr>
          </a:p>
        </p:txBody>
      </p:sp>
      <p:sp>
        <p:nvSpPr>
          <p:cNvPr id="508" name="Google Shape;508;p49"/>
          <p:cNvSpPr/>
          <p:nvPr/>
        </p:nvSpPr>
        <p:spPr>
          <a:xfrm>
            <a:off x="126513" y="5651461"/>
            <a:ext cx="7443300" cy="1043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B54"/>
                </a:solidFill>
              </a:rPr>
              <a:t> </a:t>
            </a:r>
            <a:endParaRPr>
              <a:solidFill>
                <a:srgbClr val="002B54"/>
              </a:solidFill>
            </a:endParaRPr>
          </a:p>
        </p:txBody>
      </p:sp>
      <p:sp>
        <p:nvSpPr>
          <p:cNvPr id="509" name="Google Shape;509;p49"/>
          <p:cNvSpPr/>
          <p:nvPr/>
        </p:nvSpPr>
        <p:spPr>
          <a:xfrm>
            <a:off x="164550" y="7329100"/>
            <a:ext cx="4409400" cy="2351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B54"/>
                </a:solidFill>
              </a:rPr>
              <a:t> </a:t>
            </a:r>
            <a:endParaRPr>
              <a:solidFill>
                <a:srgbClr val="002B54"/>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 name="Shape 83"/>
        <p:cNvGrpSpPr/>
        <p:nvPr/>
      </p:nvGrpSpPr>
      <p:grpSpPr>
        <a:xfrm>
          <a:off x="0" y="0"/>
          <a:ext cx="0" cy="0"/>
          <a:chOff x="0" y="0"/>
          <a:chExt cx="0" cy="0"/>
        </a:xfrm>
      </p:grpSpPr>
      <p:sp>
        <p:nvSpPr>
          <p:cNvPr id="84" name="Google Shape;84;p16"/>
          <p:cNvSpPr txBox="1"/>
          <p:nvPr/>
        </p:nvSpPr>
        <p:spPr>
          <a:xfrm>
            <a:off x="2304293" y="240860"/>
            <a:ext cx="3163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002B54"/>
                </a:solidFill>
                <a:latin typeface="Finger Paint"/>
                <a:ea typeface="Finger Paint"/>
                <a:cs typeface="Finger Paint"/>
                <a:sym typeface="Finger Paint"/>
              </a:rPr>
              <a:t>2</a:t>
            </a:r>
            <a:r>
              <a:rPr lang="en" sz="3000">
                <a:solidFill>
                  <a:srgbClr val="002B54"/>
                </a:solidFill>
                <a:latin typeface="Finger Paint"/>
                <a:ea typeface="Finger Paint"/>
                <a:cs typeface="Finger Paint"/>
                <a:sym typeface="Finger Paint"/>
              </a:rPr>
              <a:t>.1 K.W.L Chart</a:t>
            </a:r>
            <a:endParaRPr sz="3000">
              <a:solidFill>
                <a:srgbClr val="002B54"/>
              </a:solidFill>
              <a:latin typeface="Finger Paint"/>
              <a:ea typeface="Finger Paint"/>
              <a:cs typeface="Finger Paint"/>
              <a:sym typeface="Finger Paint"/>
            </a:endParaRPr>
          </a:p>
        </p:txBody>
      </p:sp>
      <p:sp>
        <p:nvSpPr>
          <p:cNvPr id="85" name="Google Shape;85;p16"/>
          <p:cNvSpPr txBox="1"/>
          <p:nvPr/>
        </p:nvSpPr>
        <p:spPr>
          <a:xfrm>
            <a:off x="100650" y="1285008"/>
            <a:ext cx="7571100" cy="714300"/>
          </a:xfrm>
          <a:prstGeom prst="rect">
            <a:avLst/>
          </a:prstGeom>
          <a:noFill/>
          <a:ln>
            <a:noFill/>
          </a:ln>
          <a:effectLst>
            <a:outerShdw blurRad="142875" rotWithShape="0" algn="bl" dir="5400000" dist="76200">
              <a:srgbClr val="2EAEF1">
                <a:alpha val="50000"/>
              </a:srgbClr>
            </a:outerShdw>
          </a:effectLst>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600">
                <a:solidFill>
                  <a:srgbClr val="002B54"/>
                </a:solidFill>
                <a:latin typeface="Raleway"/>
                <a:ea typeface="Raleway"/>
                <a:cs typeface="Raleway"/>
                <a:sym typeface="Raleway"/>
              </a:rPr>
              <a:t>Directions:  </a:t>
            </a:r>
            <a:r>
              <a:rPr lang="en" sz="1600">
                <a:solidFill>
                  <a:srgbClr val="002B54"/>
                </a:solidFill>
                <a:latin typeface="Raleway"/>
                <a:ea typeface="Raleway"/>
                <a:cs typeface="Raleway"/>
                <a:sym typeface="Raleway"/>
              </a:rPr>
              <a:t>Take a minute to think about what you know about disease spread.  Complete the K and W part of the chart. You will come back to the L later. </a:t>
            </a:r>
            <a:endParaRPr sz="1600">
              <a:solidFill>
                <a:srgbClr val="002B54"/>
              </a:solidFill>
            </a:endParaRPr>
          </a:p>
        </p:txBody>
      </p:sp>
      <p:sp>
        <p:nvSpPr>
          <p:cNvPr id="86" name="Google Shape;86;p16"/>
          <p:cNvSpPr/>
          <p:nvPr/>
        </p:nvSpPr>
        <p:spPr>
          <a:xfrm>
            <a:off x="262450" y="2130522"/>
            <a:ext cx="2323500" cy="877800"/>
          </a:xfrm>
          <a:prstGeom prst="rect">
            <a:avLst/>
          </a:prstGeom>
          <a:solidFill>
            <a:srgbClr val="2EAEF1"/>
          </a:solidFill>
          <a:ln cap="flat" cmpd="sng" w="9525">
            <a:solidFill>
              <a:schemeClr val="dk2"/>
            </a:solidFill>
            <a:prstDash val="solid"/>
            <a:round/>
            <a:headEnd len="sm" w="sm" type="none"/>
            <a:tailEnd len="sm" w="sm" type="none"/>
          </a:ln>
          <a:effectLst>
            <a:outerShdw blurRad="171450" rotWithShape="0" algn="bl" dir="5880000" dist="152400">
              <a:srgbClr val="002B54">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800">
                <a:solidFill>
                  <a:schemeClr val="dk1"/>
                </a:solidFill>
                <a:latin typeface="Raleway"/>
                <a:ea typeface="Raleway"/>
                <a:cs typeface="Raleway"/>
                <a:sym typeface="Raleway"/>
              </a:rPr>
              <a:t>K</a:t>
            </a:r>
            <a:r>
              <a:rPr b="1" lang="en" sz="2700">
                <a:solidFill>
                  <a:schemeClr val="dk1"/>
                </a:solidFill>
                <a:latin typeface="Raleway"/>
                <a:ea typeface="Raleway"/>
                <a:cs typeface="Raleway"/>
                <a:sym typeface="Raleway"/>
              </a:rPr>
              <a:t> </a:t>
            </a:r>
            <a:endParaRPr b="1">
              <a:solidFill>
                <a:schemeClr val="dk1"/>
              </a:solidFill>
              <a:latin typeface="Raleway"/>
              <a:ea typeface="Raleway"/>
              <a:cs typeface="Raleway"/>
              <a:sym typeface="Raleway"/>
            </a:endParaRPr>
          </a:p>
          <a:p>
            <a:pPr indent="0" lvl="0" marL="0" rtl="0" algn="ctr">
              <a:spcBef>
                <a:spcPts val="0"/>
              </a:spcBef>
              <a:spcAft>
                <a:spcPts val="0"/>
              </a:spcAft>
              <a:buClr>
                <a:schemeClr val="dk1"/>
              </a:buClr>
              <a:buSzPts val="1100"/>
              <a:buFont typeface="Arial"/>
              <a:buNone/>
            </a:pPr>
            <a:r>
              <a:rPr b="1" lang="en">
                <a:solidFill>
                  <a:schemeClr val="dk1"/>
                </a:solidFill>
                <a:latin typeface="Raleway"/>
                <a:ea typeface="Raleway"/>
                <a:cs typeface="Raleway"/>
                <a:sym typeface="Raleway"/>
              </a:rPr>
              <a:t>What do I already know about the topic</a:t>
            </a:r>
            <a:endParaRPr/>
          </a:p>
        </p:txBody>
      </p:sp>
      <p:sp>
        <p:nvSpPr>
          <p:cNvPr id="87" name="Google Shape;87;p16"/>
          <p:cNvSpPr/>
          <p:nvPr/>
        </p:nvSpPr>
        <p:spPr>
          <a:xfrm>
            <a:off x="2687600" y="2130522"/>
            <a:ext cx="2323500" cy="877800"/>
          </a:xfrm>
          <a:prstGeom prst="rect">
            <a:avLst/>
          </a:prstGeom>
          <a:solidFill>
            <a:srgbClr val="2EAEF1"/>
          </a:solidFill>
          <a:ln cap="flat" cmpd="sng" w="9525">
            <a:solidFill>
              <a:schemeClr val="dk2"/>
            </a:solidFill>
            <a:prstDash val="solid"/>
            <a:round/>
            <a:headEnd len="sm" w="sm" type="none"/>
            <a:tailEnd len="sm" w="sm" type="none"/>
          </a:ln>
          <a:effectLst>
            <a:outerShdw blurRad="157163" rotWithShape="0" algn="bl" dir="5400000" dist="114300">
              <a:srgbClr val="002B54">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800">
                <a:solidFill>
                  <a:schemeClr val="dk1"/>
                </a:solidFill>
                <a:latin typeface="Raleway"/>
                <a:ea typeface="Raleway"/>
                <a:cs typeface="Raleway"/>
                <a:sym typeface="Raleway"/>
              </a:rPr>
              <a:t>W </a:t>
            </a:r>
            <a:endParaRPr b="1" sz="2800">
              <a:solidFill>
                <a:schemeClr val="dk1"/>
              </a:solidFill>
              <a:latin typeface="Raleway"/>
              <a:ea typeface="Raleway"/>
              <a:cs typeface="Raleway"/>
              <a:sym typeface="Raleway"/>
            </a:endParaRPr>
          </a:p>
          <a:p>
            <a:pPr indent="0" lvl="0" marL="0" rtl="0" algn="ctr">
              <a:spcBef>
                <a:spcPts val="0"/>
              </a:spcBef>
              <a:spcAft>
                <a:spcPts val="0"/>
              </a:spcAft>
              <a:buClr>
                <a:schemeClr val="dk1"/>
              </a:buClr>
              <a:buSzPts val="1100"/>
              <a:buFont typeface="Arial"/>
              <a:buNone/>
            </a:pPr>
            <a:r>
              <a:rPr b="1" lang="en">
                <a:solidFill>
                  <a:schemeClr val="dk1"/>
                </a:solidFill>
                <a:latin typeface="Raleway"/>
                <a:ea typeface="Raleway"/>
                <a:cs typeface="Raleway"/>
                <a:sym typeface="Raleway"/>
              </a:rPr>
              <a:t>What do I want to know about the topic?</a:t>
            </a:r>
            <a:endParaRPr/>
          </a:p>
        </p:txBody>
      </p:sp>
      <p:sp>
        <p:nvSpPr>
          <p:cNvPr id="88" name="Google Shape;88;p16"/>
          <p:cNvSpPr/>
          <p:nvPr/>
        </p:nvSpPr>
        <p:spPr>
          <a:xfrm>
            <a:off x="5112750" y="2130522"/>
            <a:ext cx="2323500" cy="877800"/>
          </a:xfrm>
          <a:prstGeom prst="rect">
            <a:avLst/>
          </a:prstGeom>
          <a:solidFill>
            <a:srgbClr val="002B54"/>
          </a:solidFill>
          <a:ln cap="flat" cmpd="sng" w="9525">
            <a:solidFill>
              <a:schemeClr val="dk2"/>
            </a:solidFill>
            <a:prstDash val="solid"/>
            <a:round/>
            <a:headEnd len="sm" w="sm" type="none"/>
            <a:tailEnd len="sm" w="sm" type="none"/>
          </a:ln>
          <a:effectLst>
            <a:outerShdw blurRad="285750" rotWithShape="0" algn="bl" dir="5400000" dist="104775">
              <a:srgbClr val="002B54">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800">
                <a:solidFill>
                  <a:srgbClr val="FFFFFF"/>
                </a:solidFill>
                <a:latin typeface="Raleway"/>
                <a:ea typeface="Raleway"/>
                <a:cs typeface="Raleway"/>
                <a:sym typeface="Raleway"/>
              </a:rPr>
              <a:t>L </a:t>
            </a:r>
            <a:endParaRPr b="1" sz="2800">
              <a:solidFill>
                <a:srgbClr val="FFFFFF"/>
              </a:solidFill>
              <a:latin typeface="Raleway"/>
              <a:ea typeface="Raleway"/>
              <a:cs typeface="Raleway"/>
              <a:sym typeface="Raleway"/>
            </a:endParaRPr>
          </a:p>
          <a:p>
            <a:pPr indent="0" lvl="0" marL="0" rtl="0" algn="ctr">
              <a:spcBef>
                <a:spcPts val="0"/>
              </a:spcBef>
              <a:spcAft>
                <a:spcPts val="0"/>
              </a:spcAft>
              <a:buClr>
                <a:schemeClr val="dk1"/>
              </a:buClr>
              <a:buSzPts val="1100"/>
              <a:buFont typeface="Arial"/>
              <a:buNone/>
            </a:pPr>
            <a:r>
              <a:rPr b="1" lang="en">
                <a:solidFill>
                  <a:srgbClr val="FFFFFF"/>
                </a:solidFill>
                <a:latin typeface="Raleway"/>
                <a:ea typeface="Raleway"/>
                <a:cs typeface="Raleway"/>
                <a:sym typeface="Raleway"/>
              </a:rPr>
              <a:t>What have I learned?</a:t>
            </a:r>
            <a:endParaRPr>
              <a:solidFill>
                <a:srgbClr val="FFFFFF"/>
              </a:solidFill>
            </a:endParaRPr>
          </a:p>
        </p:txBody>
      </p:sp>
      <p:sp>
        <p:nvSpPr>
          <p:cNvPr id="89" name="Google Shape;89;p16"/>
          <p:cNvSpPr/>
          <p:nvPr/>
        </p:nvSpPr>
        <p:spPr>
          <a:xfrm>
            <a:off x="274625" y="3106323"/>
            <a:ext cx="2323500" cy="6419100"/>
          </a:xfrm>
          <a:prstGeom prst="rect">
            <a:avLst/>
          </a:prstGeom>
          <a:gradFill>
            <a:gsLst>
              <a:gs pos="0">
                <a:srgbClr val="FFFFFF"/>
              </a:gs>
              <a:gs pos="100000">
                <a:srgbClr val="B3B3B3"/>
              </a:gs>
            </a:gsLst>
            <a:lin ang="5400012" scaled="0"/>
          </a:gradFill>
          <a:ln cap="flat" cmpd="sng" w="9525">
            <a:solidFill>
              <a:schemeClr val="dk2"/>
            </a:solidFill>
            <a:prstDash val="solid"/>
            <a:round/>
            <a:headEnd len="sm" w="sm" type="none"/>
            <a:tailEnd len="sm" w="sm" type="none"/>
          </a:ln>
          <a:effectLst>
            <a:outerShdw blurRad="271463" rotWithShape="0" algn="bl" dir="5400000" dist="76200">
              <a:srgbClr val="002B54">
                <a:alpha val="85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6"/>
          <p:cNvSpPr/>
          <p:nvPr/>
        </p:nvSpPr>
        <p:spPr>
          <a:xfrm>
            <a:off x="2687600" y="3106323"/>
            <a:ext cx="2323500" cy="6419100"/>
          </a:xfrm>
          <a:prstGeom prst="rect">
            <a:avLst/>
          </a:prstGeom>
          <a:gradFill>
            <a:gsLst>
              <a:gs pos="0">
                <a:srgbClr val="FFFFFF"/>
              </a:gs>
              <a:gs pos="100000">
                <a:srgbClr val="B3B3B3"/>
              </a:gs>
            </a:gsLst>
            <a:lin ang="5400012" scaled="0"/>
          </a:gradFill>
          <a:ln cap="flat" cmpd="sng" w="9525">
            <a:solidFill>
              <a:schemeClr val="dk2"/>
            </a:solidFill>
            <a:prstDash val="solid"/>
            <a:round/>
            <a:headEnd len="sm" w="sm" type="none"/>
            <a:tailEnd len="sm" w="sm" type="none"/>
          </a:ln>
          <a:effectLst>
            <a:outerShdw blurRad="271463" rotWithShape="0" algn="bl" dir="5400000" dist="76200">
              <a:srgbClr val="002B54">
                <a:alpha val="85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6"/>
          <p:cNvSpPr/>
          <p:nvPr/>
        </p:nvSpPr>
        <p:spPr>
          <a:xfrm>
            <a:off x="5112750" y="3106323"/>
            <a:ext cx="2323500" cy="6419100"/>
          </a:xfrm>
          <a:prstGeom prst="rect">
            <a:avLst/>
          </a:prstGeom>
          <a:gradFill>
            <a:gsLst>
              <a:gs pos="0">
                <a:srgbClr val="F2F2F2"/>
              </a:gs>
              <a:gs pos="100000">
                <a:srgbClr val="A6A6A6"/>
              </a:gs>
            </a:gsLst>
            <a:lin ang="5400012" scaled="0"/>
          </a:gradFill>
          <a:ln cap="flat" cmpd="sng" w="9525">
            <a:solidFill>
              <a:schemeClr val="dk2"/>
            </a:solidFill>
            <a:prstDash val="solid"/>
            <a:round/>
            <a:headEnd len="sm" w="sm" type="none"/>
            <a:tailEnd len="sm" w="sm" type="none"/>
          </a:ln>
          <a:effectLst>
            <a:outerShdw blurRad="271463" rotWithShape="0" algn="bl" dir="5400000" dist="76200">
              <a:srgbClr val="002B54">
                <a:alpha val="85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6"/>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 name="Shape 96"/>
        <p:cNvGrpSpPr/>
        <p:nvPr/>
      </p:nvGrpSpPr>
      <p:grpSpPr>
        <a:xfrm>
          <a:off x="0" y="0"/>
          <a:ext cx="0" cy="0"/>
          <a:chOff x="0" y="0"/>
          <a:chExt cx="0" cy="0"/>
        </a:xfrm>
      </p:grpSpPr>
      <p:sp>
        <p:nvSpPr>
          <p:cNvPr id="97" name="Google Shape;97;p17"/>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18"/>
          <p:cNvSpPr/>
          <p:nvPr/>
        </p:nvSpPr>
        <p:spPr>
          <a:xfrm>
            <a:off x="3886200" y="7990625"/>
            <a:ext cx="3785700" cy="1721400"/>
          </a:xfrm>
          <a:prstGeom prst="roundRect">
            <a:avLst>
              <a:gd fmla="val 16667" name="adj"/>
            </a:avLst>
          </a:prstGeom>
          <a:solidFill>
            <a:srgbClr val="2EAEF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Finger Paint"/>
                <a:ea typeface="Finger Paint"/>
                <a:cs typeface="Finger Paint"/>
                <a:sym typeface="Finger Paint"/>
              </a:rPr>
              <a:t>Curiosity: </a:t>
            </a:r>
            <a:r>
              <a:rPr lang="en" sz="2400">
                <a:solidFill>
                  <a:srgbClr val="FFFFFF"/>
                </a:solidFill>
                <a:latin typeface="Finger Paint"/>
                <a:ea typeface="Finger Paint"/>
                <a:cs typeface="Finger Paint"/>
                <a:sym typeface="Finger Paint"/>
              </a:rPr>
              <a:t>“We seek to ask and answer questions!</a:t>
            </a:r>
            <a:endParaRPr sz="2400">
              <a:solidFill>
                <a:srgbClr val="FFFFFF"/>
              </a:solidFill>
              <a:latin typeface="Finger Paint"/>
              <a:ea typeface="Finger Paint"/>
              <a:cs typeface="Finger Paint"/>
              <a:sym typeface="Finger Paint"/>
            </a:endParaRPr>
          </a:p>
        </p:txBody>
      </p:sp>
      <p:pic>
        <p:nvPicPr>
          <p:cNvPr id="103" name="Google Shape;103;p18"/>
          <p:cNvPicPr preferRelativeResize="0"/>
          <p:nvPr/>
        </p:nvPicPr>
        <p:blipFill rotWithShape="1">
          <a:blip r:embed="rId4">
            <a:alphaModFix/>
          </a:blip>
          <a:srcRect b="0" l="16420" r="16420" t="0"/>
          <a:stretch/>
        </p:blipFill>
        <p:spPr>
          <a:xfrm>
            <a:off x="4745725" y="1572644"/>
            <a:ext cx="2798675" cy="2798675"/>
          </a:xfrm>
          <a:prstGeom prst="rect">
            <a:avLst/>
          </a:prstGeom>
          <a:noFill/>
          <a:ln cap="flat" cmpd="sng" w="19050">
            <a:solidFill>
              <a:srgbClr val="002B54"/>
            </a:solidFill>
            <a:prstDash val="solid"/>
            <a:round/>
            <a:headEnd len="sm" w="sm" type="none"/>
            <a:tailEnd len="sm" w="sm" type="none"/>
          </a:ln>
        </p:spPr>
      </p:pic>
      <p:sp>
        <p:nvSpPr>
          <p:cNvPr id="104" name="Google Shape;104;p18"/>
          <p:cNvSpPr txBox="1"/>
          <p:nvPr/>
        </p:nvSpPr>
        <p:spPr>
          <a:xfrm>
            <a:off x="146625" y="1385921"/>
            <a:ext cx="4480500" cy="2721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dk1"/>
                </a:solidFill>
                <a:latin typeface="Raleway"/>
                <a:ea typeface="Raleway"/>
                <a:cs typeface="Raleway"/>
                <a:sym typeface="Raleway"/>
              </a:rPr>
              <a:t>Curiosity is all about asking questions. Asking questions is a great way to learn. There are lots of questions we can ask about disease and about the climate. </a:t>
            </a:r>
            <a:endParaRPr sz="1600">
              <a:solidFill>
                <a:schemeClr val="dk1"/>
              </a:solidFill>
              <a:latin typeface="Raleway"/>
              <a:ea typeface="Raleway"/>
              <a:cs typeface="Raleway"/>
              <a:sym typeface="Raleway"/>
            </a:endParaRPr>
          </a:p>
          <a:p>
            <a:pPr indent="0" lvl="0" marL="0" rtl="0" algn="l">
              <a:lnSpc>
                <a:spcPct val="115000"/>
              </a:lnSpc>
              <a:spcBef>
                <a:spcPts val="2400"/>
              </a:spcBef>
              <a:spcAft>
                <a:spcPts val="2400"/>
              </a:spcAft>
              <a:buClr>
                <a:schemeClr val="dk1"/>
              </a:buClr>
              <a:buSzPts val="1100"/>
              <a:buFont typeface="Arial"/>
              <a:buNone/>
            </a:pPr>
            <a:r>
              <a:rPr b="1" lang="en" sz="1600">
                <a:solidFill>
                  <a:schemeClr val="dk1"/>
                </a:solidFill>
                <a:latin typeface="Raleway"/>
                <a:ea typeface="Raleway"/>
                <a:cs typeface="Raleway"/>
                <a:sym typeface="Raleway"/>
              </a:rPr>
              <a:t>For example: </a:t>
            </a:r>
            <a:r>
              <a:rPr lang="en" sz="1600">
                <a:solidFill>
                  <a:schemeClr val="dk1"/>
                </a:solidFill>
                <a:latin typeface="Raleway"/>
                <a:ea typeface="Raleway"/>
                <a:cs typeface="Raleway"/>
                <a:sym typeface="Raleway"/>
              </a:rPr>
              <a:t>Why do people say you should wash your hands to stop the spread of Covid-19?  Let’s find out by taking the Glitter Germ Challenge. Follow the steps!</a:t>
            </a:r>
            <a:endParaRPr sz="1600">
              <a:solidFill>
                <a:schemeClr val="dk1"/>
              </a:solidFill>
              <a:latin typeface="Raleway"/>
              <a:ea typeface="Raleway"/>
              <a:cs typeface="Raleway"/>
              <a:sym typeface="Raleway"/>
            </a:endParaRPr>
          </a:p>
        </p:txBody>
      </p:sp>
      <p:sp>
        <p:nvSpPr>
          <p:cNvPr id="105" name="Google Shape;105;p18"/>
          <p:cNvSpPr txBox="1"/>
          <p:nvPr/>
        </p:nvSpPr>
        <p:spPr>
          <a:xfrm>
            <a:off x="205650" y="4094507"/>
            <a:ext cx="7361100" cy="38295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rgbClr val="002B54"/>
              </a:buClr>
              <a:buSzPts val="1600"/>
              <a:buFont typeface="Raleway"/>
              <a:buAutoNum type="arabicPeriod"/>
            </a:pPr>
            <a:r>
              <a:rPr lang="en" sz="1600">
                <a:solidFill>
                  <a:schemeClr val="dk1"/>
                </a:solidFill>
                <a:latin typeface="Raleway"/>
                <a:ea typeface="Raleway"/>
                <a:cs typeface="Raleway"/>
                <a:sym typeface="Raleway"/>
              </a:rPr>
              <a:t>Gather your Materials. You will need… </a:t>
            </a:r>
            <a:endParaRPr sz="1600">
              <a:solidFill>
                <a:schemeClr val="dk1"/>
              </a:solidFill>
              <a:latin typeface="Raleway"/>
              <a:ea typeface="Raleway"/>
              <a:cs typeface="Raleway"/>
              <a:sym typeface="Raleway"/>
            </a:endParaRPr>
          </a:p>
          <a:p>
            <a:pPr indent="-330200" lvl="1" marL="914400" rtl="0" algn="l">
              <a:lnSpc>
                <a:spcPct val="115000"/>
              </a:lnSpc>
              <a:spcBef>
                <a:spcPts val="0"/>
              </a:spcBef>
              <a:spcAft>
                <a:spcPts val="0"/>
              </a:spcAft>
              <a:buClr>
                <a:schemeClr val="dk1"/>
              </a:buClr>
              <a:buSzPts val="1600"/>
              <a:buFont typeface="Raleway"/>
              <a:buAutoNum type="alphaLcPeriod"/>
            </a:pPr>
            <a:r>
              <a:rPr lang="en" sz="1600">
                <a:solidFill>
                  <a:schemeClr val="dk1"/>
                </a:solidFill>
                <a:latin typeface="Raleway"/>
                <a:ea typeface="Raleway"/>
                <a:cs typeface="Raleway"/>
                <a:sym typeface="Raleway"/>
              </a:rPr>
              <a:t>Glitter tube (or sand or flour). </a:t>
            </a:r>
            <a:endParaRPr sz="1600">
              <a:solidFill>
                <a:schemeClr val="dk1"/>
              </a:solidFill>
              <a:latin typeface="Raleway"/>
              <a:ea typeface="Raleway"/>
              <a:cs typeface="Raleway"/>
              <a:sym typeface="Raleway"/>
            </a:endParaRPr>
          </a:p>
          <a:p>
            <a:pPr indent="-330200" lvl="1" marL="914400" rtl="0" algn="l">
              <a:lnSpc>
                <a:spcPct val="115000"/>
              </a:lnSpc>
              <a:spcBef>
                <a:spcPts val="0"/>
              </a:spcBef>
              <a:spcAft>
                <a:spcPts val="0"/>
              </a:spcAft>
              <a:buClr>
                <a:schemeClr val="dk1"/>
              </a:buClr>
              <a:buSzPts val="1600"/>
              <a:buFont typeface="Raleway"/>
              <a:buAutoNum type="alphaLcPeriod"/>
            </a:pPr>
            <a:r>
              <a:rPr lang="en" sz="1600">
                <a:solidFill>
                  <a:schemeClr val="dk1"/>
                </a:solidFill>
                <a:latin typeface="Raleway"/>
                <a:ea typeface="Raleway"/>
                <a:cs typeface="Raleway"/>
                <a:sym typeface="Raleway"/>
              </a:rPr>
              <a:t>Access to a sink with hand soap.</a:t>
            </a:r>
            <a:endParaRPr sz="1600">
              <a:solidFill>
                <a:schemeClr val="dk1"/>
              </a:solidFill>
              <a:latin typeface="Raleway"/>
              <a:ea typeface="Raleway"/>
              <a:cs typeface="Raleway"/>
              <a:sym typeface="Raleway"/>
            </a:endParaRPr>
          </a:p>
          <a:p>
            <a:pPr indent="-330200" lvl="1" marL="914400" rtl="0" algn="l">
              <a:lnSpc>
                <a:spcPct val="115000"/>
              </a:lnSpc>
              <a:spcBef>
                <a:spcPts val="0"/>
              </a:spcBef>
              <a:spcAft>
                <a:spcPts val="0"/>
              </a:spcAft>
              <a:buClr>
                <a:schemeClr val="dk1"/>
              </a:buClr>
              <a:buSzPts val="1600"/>
              <a:buFont typeface="Raleway"/>
              <a:buAutoNum type="alphaLcPeriod"/>
            </a:pPr>
            <a:r>
              <a:rPr lang="en" sz="1600">
                <a:solidFill>
                  <a:schemeClr val="dk1"/>
                </a:solidFill>
                <a:latin typeface="Raleway"/>
                <a:ea typeface="Raleway"/>
                <a:cs typeface="Raleway"/>
                <a:sym typeface="Raleway"/>
              </a:rPr>
              <a:t>A partner.</a:t>
            </a:r>
            <a:endParaRPr sz="1600">
              <a:solidFill>
                <a:schemeClr val="dk1"/>
              </a:solidFill>
              <a:latin typeface="Raleway"/>
              <a:ea typeface="Raleway"/>
              <a:cs typeface="Raleway"/>
              <a:sym typeface="Raleway"/>
            </a:endParaRPr>
          </a:p>
          <a:p>
            <a:pPr indent="-330200" lvl="0" marL="457200" rtl="0" algn="l">
              <a:lnSpc>
                <a:spcPct val="115000"/>
              </a:lnSpc>
              <a:spcBef>
                <a:spcPts val="0"/>
              </a:spcBef>
              <a:spcAft>
                <a:spcPts val="0"/>
              </a:spcAft>
              <a:buClr>
                <a:schemeClr val="dk1"/>
              </a:buClr>
              <a:buSzPts val="1600"/>
              <a:buFont typeface="Raleway"/>
              <a:buAutoNum type="arabicPeriod"/>
            </a:pPr>
            <a:r>
              <a:rPr lang="en" sz="1600">
                <a:solidFill>
                  <a:schemeClr val="dk1"/>
                </a:solidFill>
                <a:latin typeface="Raleway"/>
                <a:ea typeface="Raleway"/>
                <a:cs typeface="Raleway"/>
                <a:sym typeface="Raleway"/>
              </a:rPr>
              <a:t>Find the glitter tube in your box. Then find a place where you can use glitter (not on the carpet)!</a:t>
            </a:r>
            <a:endParaRPr sz="1600">
              <a:solidFill>
                <a:schemeClr val="dk1"/>
              </a:solidFill>
              <a:latin typeface="Raleway"/>
              <a:ea typeface="Raleway"/>
              <a:cs typeface="Raleway"/>
              <a:sym typeface="Raleway"/>
            </a:endParaRPr>
          </a:p>
          <a:p>
            <a:pPr indent="-330200" lvl="0" marL="457200" rtl="0" algn="l">
              <a:lnSpc>
                <a:spcPct val="115000"/>
              </a:lnSpc>
              <a:spcBef>
                <a:spcPts val="0"/>
              </a:spcBef>
              <a:spcAft>
                <a:spcPts val="0"/>
              </a:spcAft>
              <a:buClr>
                <a:schemeClr val="dk1"/>
              </a:buClr>
              <a:buSzPts val="1600"/>
              <a:buFont typeface="Raleway"/>
              <a:buAutoNum type="arabicPeriod"/>
            </a:pPr>
            <a:r>
              <a:rPr lang="en" sz="1600">
                <a:solidFill>
                  <a:schemeClr val="dk1"/>
                </a:solidFill>
                <a:latin typeface="Raleway"/>
                <a:ea typeface="Raleway"/>
                <a:cs typeface="Raleway"/>
                <a:sym typeface="Raleway"/>
              </a:rPr>
              <a:t>Wet your hands a little bit.</a:t>
            </a:r>
            <a:endParaRPr sz="1600">
              <a:solidFill>
                <a:schemeClr val="dk1"/>
              </a:solidFill>
              <a:latin typeface="Raleway"/>
              <a:ea typeface="Raleway"/>
              <a:cs typeface="Raleway"/>
              <a:sym typeface="Raleway"/>
            </a:endParaRPr>
          </a:p>
          <a:p>
            <a:pPr indent="-330200" lvl="0" marL="457200" rtl="0" algn="l">
              <a:lnSpc>
                <a:spcPct val="115000"/>
              </a:lnSpc>
              <a:spcBef>
                <a:spcPts val="0"/>
              </a:spcBef>
              <a:spcAft>
                <a:spcPts val="0"/>
              </a:spcAft>
              <a:buClr>
                <a:schemeClr val="dk1"/>
              </a:buClr>
              <a:buSzPts val="1600"/>
              <a:buFont typeface="Raleway"/>
              <a:buAutoNum type="arabicPeriod"/>
            </a:pPr>
            <a:r>
              <a:rPr lang="en" sz="1600">
                <a:solidFill>
                  <a:schemeClr val="dk1"/>
                </a:solidFill>
                <a:latin typeface="Raleway"/>
                <a:ea typeface="Raleway"/>
                <a:cs typeface="Raleway"/>
                <a:sym typeface="Raleway"/>
              </a:rPr>
              <a:t>Put glitter on your hand so it covers your palm.</a:t>
            </a:r>
            <a:endParaRPr sz="1600">
              <a:solidFill>
                <a:schemeClr val="dk1"/>
              </a:solidFill>
              <a:latin typeface="Raleway"/>
              <a:ea typeface="Raleway"/>
              <a:cs typeface="Raleway"/>
              <a:sym typeface="Raleway"/>
            </a:endParaRPr>
          </a:p>
          <a:p>
            <a:pPr indent="-330200" lvl="0" marL="457200" rtl="0" algn="l">
              <a:lnSpc>
                <a:spcPct val="115000"/>
              </a:lnSpc>
              <a:spcBef>
                <a:spcPts val="0"/>
              </a:spcBef>
              <a:spcAft>
                <a:spcPts val="0"/>
              </a:spcAft>
              <a:buClr>
                <a:schemeClr val="dk1"/>
              </a:buClr>
              <a:buSzPts val="1600"/>
              <a:buFont typeface="Raleway"/>
              <a:buAutoNum type="arabicPeriod"/>
            </a:pPr>
            <a:r>
              <a:rPr lang="en" sz="1600">
                <a:solidFill>
                  <a:schemeClr val="dk1"/>
                </a:solidFill>
                <a:latin typeface="Raleway"/>
                <a:ea typeface="Raleway"/>
                <a:cs typeface="Raleway"/>
                <a:sym typeface="Raleway"/>
              </a:rPr>
              <a:t>Shake hands with someone. See what happens to the glitter. Does it stay on your hand or spread to the other person’s hand?</a:t>
            </a:r>
            <a:endParaRPr sz="1600">
              <a:solidFill>
                <a:schemeClr val="dk1"/>
              </a:solidFill>
              <a:latin typeface="Raleway"/>
              <a:ea typeface="Raleway"/>
              <a:cs typeface="Raleway"/>
              <a:sym typeface="Raleway"/>
            </a:endParaRPr>
          </a:p>
          <a:p>
            <a:pPr indent="-330200" lvl="0" marL="457200" rtl="0" algn="l">
              <a:lnSpc>
                <a:spcPct val="115000"/>
              </a:lnSpc>
              <a:spcBef>
                <a:spcPts val="0"/>
              </a:spcBef>
              <a:spcAft>
                <a:spcPts val="0"/>
              </a:spcAft>
              <a:buClr>
                <a:schemeClr val="dk1"/>
              </a:buClr>
              <a:buSzPts val="1600"/>
              <a:buFont typeface="Raleway"/>
              <a:buAutoNum type="arabicPeriod"/>
            </a:pPr>
            <a:r>
              <a:rPr lang="en" sz="1600">
                <a:solidFill>
                  <a:schemeClr val="dk1"/>
                </a:solidFill>
                <a:latin typeface="Raleway"/>
                <a:ea typeface="Raleway"/>
                <a:cs typeface="Raleway"/>
                <a:sym typeface="Raleway"/>
              </a:rPr>
              <a:t>Try to wipe the glitter off your hands? Does it wipe off?</a:t>
            </a:r>
            <a:endParaRPr sz="1600">
              <a:solidFill>
                <a:schemeClr val="dk1"/>
              </a:solidFill>
              <a:latin typeface="Raleway"/>
              <a:ea typeface="Raleway"/>
              <a:cs typeface="Raleway"/>
              <a:sym typeface="Raleway"/>
            </a:endParaRPr>
          </a:p>
          <a:p>
            <a:pPr indent="-330200" lvl="0" marL="457200" rtl="0" algn="l">
              <a:lnSpc>
                <a:spcPct val="115000"/>
              </a:lnSpc>
              <a:spcBef>
                <a:spcPts val="0"/>
              </a:spcBef>
              <a:spcAft>
                <a:spcPts val="0"/>
              </a:spcAft>
              <a:buClr>
                <a:schemeClr val="dk1"/>
              </a:buClr>
              <a:buSzPts val="1600"/>
              <a:buFont typeface="Raleway"/>
              <a:buAutoNum type="arabicPeriod"/>
            </a:pPr>
            <a:r>
              <a:rPr lang="en" sz="1600">
                <a:solidFill>
                  <a:schemeClr val="dk1"/>
                </a:solidFill>
                <a:latin typeface="Raleway"/>
                <a:ea typeface="Raleway"/>
                <a:cs typeface="Raleway"/>
                <a:sym typeface="Raleway"/>
              </a:rPr>
              <a:t>Now wash your hands really well with soap. What happens to the glitter?</a:t>
            </a:r>
            <a:endParaRPr sz="1600"/>
          </a:p>
        </p:txBody>
      </p:sp>
      <p:sp>
        <p:nvSpPr>
          <p:cNvPr id="106" name="Google Shape;106;p18"/>
          <p:cNvSpPr txBox="1"/>
          <p:nvPr/>
        </p:nvSpPr>
        <p:spPr>
          <a:xfrm>
            <a:off x="366075" y="7990619"/>
            <a:ext cx="3383400" cy="114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2800"/>
              </a:spcBef>
              <a:spcAft>
                <a:spcPts val="2800"/>
              </a:spcAft>
              <a:buClr>
                <a:schemeClr val="dk1"/>
              </a:buClr>
              <a:buSzPts val="1100"/>
              <a:buFont typeface="Arial"/>
              <a:buNone/>
            </a:pPr>
            <a:r>
              <a:rPr b="1" lang="en" sz="1600">
                <a:solidFill>
                  <a:schemeClr val="dk1"/>
                </a:solidFill>
                <a:latin typeface="Raleway"/>
                <a:ea typeface="Raleway"/>
                <a:cs typeface="Raleway"/>
                <a:sym typeface="Raleway"/>
              </a:rPr>
              <a:t>Now pretend the glitter were germs. What did this teach you about the importance of washing your hands to stop the spread of germs?</a:t>
            </a:r>
            <a:endParaRPr sz="1600"/>
          </a:p>
        </p:txBody>
      </p:sp>
      <p:sp>
        <p:nvSpPr>
          <p:cNvPr id="107" name="Google Shape;107;p18"/>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
        <p:nvSpPr>
          <p:cNvPr id="108" name="Google Shape;108;p18"/>
          <p:cNvSpPr txBox="1"/>
          <p:nvPr/>
        </p:nvSpPr>
        <p:spPr>
          <a:xfrm>
            <a:off x="1755150" y="245475"/>
            <a:ext cx="4376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002B54"/>
                </a:solidFill>
                <a:latin typeface="Finger Paint"/>
                <a:ea typeface="Finger Paint"/>
                <a:cs typeface="Finger Paint"/>
                <a:sym typeface="Finger Paint"/>
              </a:rPr>
              <a:t>3</a:t>
            </a:r>
            <a:r>
              <a:rPr lang="en" sz="2800">
                <a:solidFill>
                  <a:srgbClr val="002B54"/>
                </a:solidFill>
                <a:latin typeface="Finger Paint"/>
                <a:ea typeface="Finger Paint"/>
                <a:cs typeface="Finger Paint"/>
                <a:sym typeface="Finger Paint"/>
              </a:rPr>
              <a:t>.1 Glitter Challenge</a:t>
            </a:r>
            <a:endParaRPr sz="2800">
              <a:solidFill>
                <a:srgbClr val="002B54"/>
              </a:solidFill>
              <a:latin typeface="Finger Paint"/>
              <a:ea typeface="Finger Paint"/>
              <a:cs typeface="Finger Paint"/>
              <a:sym typeface="Finger Pain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Google Shape;113;p19"/>
          <p:cNvSpPr txBox="1"/>
          <p:nvPr/>
        </p:nvSpPr>
        <p:spPr>
          <a:xfrm>
            <a:off x="2045202" y="354250"/>
            <a:ext cx="387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rgbClr val="002B54"/>
                </a:solidFill>
                <a:latin typeface="Finger Paint"/>
                <a:ea typeface="Finger Paint"/>
                <a:cs typeface="Finger Paint"/>
                <a:sym typeface="Finger Paint"/>
              </a:rPr>
              <a:t>3.1</a:t>
            </a:r>
            <a:r>
              <a:rPr lang="en" sz="2800">
                <a:solidFill>
                  <a:srgbClr val="002B54"/>
                </a:solidFill>
                <a:latin typeface="Finger Paint"/>
                <a:ea typeface="Finger Paint"/>
                <a:cs typeface="Finger Paint"/>
                <a:sym typeface="Finger Paint"/>
              </a:rPr>
              <a:t> Habit Reflection</a:t>
            </a:r>
            <a:endParaRPr sz="2800">
              <a:solidFill>
                <a:srgbClr val="002B54"/>
              </a:solidFill>
              <a:latin typeface="Finger Paint"/>
              <a:ea typeface="Finger Paint"/>
              <a:cs typeface="Finger Paint"/>
              <a:sym typeface="Finger Paint"/>
            </a:endParaRPr>
          </a:p>
        </p:txBody>
      </p:sp>
      <p:sp>
        <p:nvSpPr>
          <p:cNvPr id="114" name="Google Shape;114;p19"/>
          <p:cNvSpPr txBox="1"/>
          <p:nvPr/>
        </p:nvSpPr>
        <p:spPr>
          <a:xfrm>
            <a:off x="183200" y="1503850"/>
            <a:ext cx="7443300" cy="780300"/>
          </a:xfrm>
          <a:prstGeom prst="rect">
            <a:avLst/>
          </a:prstGeom>
          <a:noFill/>
          <a:ln>
            <a:noFill/>
          </a:ln>
        </p:spPr>
        <p:txBody>
          <a:bodyPr anchorCtr="0" anchor="t" bIns="91425" lIns="91425" spcFirstLastPara="1" rIns="91425" wrap="square" tIns="91425">
            <a:spAutoFit/>
          </a:bodyPr>
          <a:lstStyle/>
          <a:p>
            <a:pPr indent="-342900" lvl="0" marL="285750" rtl="0" algn="l">
              <a:lnSpc>
                <a:spcPct val="115000"/>
              </a:lnSpc>
              <a:spcBef>
                <a:spcPts val="0"/>
              </a:spcBef>
              <a:spcAft>
                <a:spcPts val="0"/>
              </a:spcAft>
              <a:buClr>
                <a:srgbClr val="002B54"/>
              </a:buClr>
              <a:buSzPts val="1800"/>
              <a:buAutoNum type="arabicParenR"/>
            </a:pPr>
            <a:r>
              <a:rPr lang="en" sz="1800">
                <a:solidFill>
                  <a:srgbClr val="002B54"/>
                </a:solidFill>
                <a:latin typeface="Raleway"/>
                <a:ea typeface="Raleway"/>
                <a:cs typeface="Raleway"/>
                <a:sym typeface="Raleway"/>
              </a:rPr>
              <a:t>What is one example of how you have shown </a:t>
            </a:r>
            <a:r>
              <a:rPr b="1" lang="en" sz="1800">
                <a:solidFill>
                  <a:srgbClr val="002B54"/>
                </a:solidFill>
                <a:latin typeface="Raleway"/>
                <a:ea typeface="Raleway"/>
                <a:cs typeface="Raleway"/>
                <a:sym typeface="Raleway"/>
              </a:rPr>
              <a:t>curiosity</a:t>
            </a:r>
            <a:r>
              <a:rPr lang="en" sz="1800">
                <a:solidFill>
                  <a:srgbClr val="002B54"/>
                </a:solidFill>
                <a:latin typeface="Raleway"/>
                <a:ea typeface="Raleway"/>
                <a:cs typeface="Raleway"/>
                <a:sym typeface="Raleway"/>
              </a:rPr>
              <a:t> in the past? </a:t>
            </a:r>
            <a:endParaRPr>
              <a:solidFill>
                <a:srgbClr val="002B54"/>
              </a:solidFill>
            </a:endParaRPr>
          </a:p>
        </p:txBody>
      </p:sp>
      <p:sp>
        <p:nvSpPr>
          <p:cNvPr id="115" name="Google Shape;115;p19"/>
          <p:cNvSpPr txBox="1"/>
          <p:nvPr/>
        </p:nvSpPr>
        <p:spPr>
          <a:xfrm>
            <a:off x="164525" y="5523125"/>
            <a:ext cx="74433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002B54"/>
                </a:solidFill>
                <a:latin typeface="Raleway"/>
                <a:ea typeface="Raleway"/>
                <a:cs typeface="Raleway"/>
                <a:sym typeface="Raleway"/>
              </a:rPr>
              <a:t>2) What is one way you want to grow in your </a:t>
            </a:r>
            <a:r>
              <a:rPr b="1" lang="en" sz="1800">
                <a:solidFill>
                  <a:srgbClr val="002B54"/>
                </a:solidFill>
                <a:latin typeface="Raleway"/>
                <a:ea typeface="Raleway"/>
                <a:cs typeface="Raleway"/>
                <a:sym typeface="Raleway"/>
              </a:rPr>
              <a:t>curiosity? </a:t>
            </a:r>
            <a:endParaRPr sz="1800">
              <a:solidFill>
                <a:srgbClr val="002B54"/>
              </a:solidFill>
              <a:latin typeface="Raleway"/>
              <a:ea typeface="Raleway"/>
              <a:cs typeface="Raleway"/>
              <a:sym typeface="Raleway"/>
            </a:endParaRPr>
          </a:p>
        </p:txBody>
      </p:sp>
      <p:sp>
        <p:nvSpPr>
          <p:cNvPr id="116" name="Google Shape;116;p19"/>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sp>
        <p:nvSpPr>
          <p:cNvPr id="117" name="Google Shape;117;p19"/>
          <p:cNvSpPr/>
          <p:nvPr/>
        </p:nvSpPr>
        <p:spPr>
          <a:xfrm>
            <a:off x="190250" y="2251675"/>
            <a:ext cx="7443300" cy="3271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9"/>
          <p:cNvSpPr/>
          <p:nvPr/>
        </p:nvSpPr>
        <p:spPr>
          <a:xfrm>
            <a:off x="164550" y="5984825"/>
            <a:ext cx="7443300" cy="3784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 name="Shape 122"/>
        <p:cNvGrpSpPr/>
        <p:nvPr/>
      </p:nvGrpSpPr>
      <p:grpSpPr>
        <a:xfrm>
          <a:off x="0" y="0"/>
          <a:ext cx="0" cy="0"/>
          <a:chOff x="0" y="0"/>
          <a:chExt cx="0" cy="0"/>
        </a:xfrm>
      </p:grpSpPr>
      <p:sp>
        <p:nvSpPr>
          <p:cNvPr id="123" name="Google Shape;123;p20"/>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21"/>
          <p:cNvSpPr txBox="1"/>
          <p:nvPr/>
        </p:nvSpPr>
        <p:spPr>
          <a:xfrm>
            <a:off x="2304293" y="201935"/>
            <a:ext cx="3163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rgbClr val="002B54"/>
                </a:solidFill>
                <a:latin typeface="Finger Paint"/>
                <a:ea typeface="Finger Paint"/>
                <a:cs typeface="Finger Paint"/>
                <a:sym typeface="Finger Paint"/>
              </a:rPr>
              <a:t>3</a:t>
            </a:r>
            <a:r>
              <a:rPr lang="en" sz="2800">
                <a:solidFill>
                  <a:srgbClr val="002B54"/>
                </a:solidFill>
                <a:latin typeface="Finger Paint"/>
                <a:ea typeface="Finger Paint"/>
                <a:cs typeface="Finger Paint"/>
                <a:sym typeface="Finger Paint"/>
              </a:rPr>
              <a:t>.2 Vocabulary</a:t>
            </a:r>
            <a:endParaRPr sz="2800">
              <a:solidFill>
                <a:srgbClr val="002B54"/>
              </a:solidFill>
              <a:latin typeface="Finger Paint"/>
              <a:ea typeface="Finger Paint"/>
              <a:cs typeface="Finger Paint"/>
              <a:sym typeface="Finger Paint"/>
            </a:endParaRPr>
          </a:p>
        </p:txBody>
      </p:sp>
      <p:pic>
        <p:nvPicPr>
          <p:cNvPr id="129" name="Google Shape;129;p21"/>
          <p:cNvPicPr preferRelativeResize="0"/>
          <p:nvPr/>
        </p:nvPicPr>
        <p:blipFill>
          <a:blip r:embed="rId4">
            <a:alphaModFix/>
          </a:blip>
          <a:stretch>
            <a:fillRect/>
          </a:stretch>
        </p:blipFill>
        <p:spPr>
          <a:xfrm>
            <a:off x="194925" y="4924350"/>
            <a:ext cx="905351" cy="905351"/>
          </a:xfrm>
          <a:prstGeom prst="rect">
            <a:avLst/>
          </a:prstGeom>
          <a:noFill/>
          <a:ln>
            <a:noFill/>
          </a:ln>
        </p:spPr>
      </p:pic>
      <p:pic>
        <p:nvPicPr>
          <p:cNvPr id="130" name="Google Shape;130;p21"/>
          <p:cNvPicPr preferRelativeResize="0"/>
          <p:nvPr/>
        </p:nvPicPr>
        <p:blipFill rotWithShape="1">
          <a:blip r:embed="rId5">
            <a:alphaModFix/>
          </a:blip>
          <a:srcRect b="0" l="0" r="0" t="0"/>
          <a:stretch/>
        </p:blipFill>
        <p:spPr>
          <a:xfrm>
            <a:off x="635538" y="8786625"/>
            <a:ext cx="905352" cy="905352"/>
          </a:xfrm>
          <a:prstGeom prst="rect">
            <a:avLst/>
          </a:prstGeom>
          <a:noFill/>
          <a:ln>
            <a:noFill/>
          </a:ln>
        </p:spPr>
      </p:pic>
      <p:pic>
        <p:nvPicPr>
          <p:cNvPr id="131" name="Google Shape;131;p21"/>
          <p:cNvPicPr preferRelativeResize="0"/>
          <p:nvPr/>
        </p:nvPicPr>
        <p:blipFill rotWithShape="1">
          <a:blip r:embed="rId6">
            <a:alphaModFix/>
          </a:blip>
          <a:srcRect b="0" l="0" r="0" t="0"/>
          <a:stretch/>
        </p:blipFill>
        <p:spPr>
          <a:xfrm>
            <a:off x="1783313" y="8832150"/>
            <a:ext cx="905352" cy="905352"/>
          </a:xfrm>
          <a:prstGeom prst="rect">
            <a:avLst/>
          </a:prstGeom>
          <a:noFill/>
          <a:ln>
            <a:noFill/>
          </a:ln>
        </p:spPr>
      </p:pic>
      <p:pic>
        <p:nvPicPr>
          <p:cNvPr id="132" name="Google Shape;132;p21"/>
          <p:cNvPicPr preferRelativeResize="0"/>
          <p:nvPr/>
        </p:nvPicPr>
        <p:blipFill rotWithShape="1">
          <a:blip r:embed="rId7">
            <a:alphaModFix/>
          </a:blip>
          <a:srcRect b="0" l="0" r="0" t="0"/>
          <a:stretch/>
        </p:blipFill>
        <p:spPr>
          <a:xfrm>
            <a:off x="5007525" y="8832150"/>
            <a:ext cx="905352" cy="905352"/>
          </a:xfrm>
          <a:prstGeom prst="rect">
            <a:avLst/>
          </a:prstGeom>
          <a:noFill/>
          <a:ln>
            <a:noFill/>
          </a:ln>
        </p:spPr>
      </p:pic>
      <p:pic>
        <p:nvPicPr>
          <p:cNvPr id="133" name="Google Shape;133;p21"/>
          <p:cNvPicPr preferRelativeResize="0"/>
          <p:nvPr/>
        </p:nvPicPr>
        <p:blipFill rotWithShape="1">
          <a:blip r:embed="rId8">
            <a:alphaModFix/>
          </a:blip>
          <a:srcRect b="0" l="0" r="0" t="0"/>
          <a:stretch/>
        </p:blipFill>
        <p:spPr>
          <a:xfrm>
            <a:off x="6095638" y="8832150"/>
            <a:ext cx="905352" cy="905352"/>
          </a:xfrm>
          <a:prstGeom prst="rect">
            <a:avLst/>
          </a:prstGeom>
          <a:noFill/>
          <a:ln>
            <a:noFill/>
          </a:ln>
        </p:spPr>
      </p:pic>
      <p:pic>
        <p:nvPicPr>
          <p:cNvPr id="134" name="Google Shape;134;p21"/>
          <p:cNvPicPr preferRelativeResize="0"/>
          <p:nvPr/>
        </p:nvPicPr>
        <p:blipFill rotWithShape="1">
          <a:blip r:embed="rId9">
            <a:alphaModFix/>
          </a:blip>
          <a:srcRect b="0" l="0" r="0" t="0"/>
          <a:stretch/>
        </p:blipFill>
        <p:spPr>
          <a:xfrm>
            <a:off x="2850938" y="8832150"/>
            <a:ext cx="905350" cy="905350"/>
          </a:xfrm>
          <a:prstGeom prst="rect">
            <a:avLst/>
          </a:prstGeom>
          <a:noFill/>
          <a:ln>
            <a:noFill/>
          </a:ln>
        </p:spPr>
      </p:pic>
      <p:pic>
        <p:nvPicPr>
          <p:cNvPr id="135" name="Google Shape;135;p21"/>
          <p:cNvPicPr preferRelativeResize="0"/>
          <p:nvPr/>
        </p:nvPicPr>
        <p:blipFill rotWithShape="1">
          <a:blip r:embed="rId10">
            <a:alphaModFix/>
          </a:blip>
          <a:srcRect b="0" l="0" r="0" t="0"/>
          <a:stretch/>
        </p:blipFill>
        <p:spPr>
          <a:xfrm>
            <a:off x="3918563" y="8832150"/>
            <a:ext cx="905352" cy="905352"/>
          </a:xfrm>
          <a:prstGeom prst="rect">
            <a:avLst/>
          </a:prstGeom>
          <a:noFill/>
          <a:ln>
            <a:noFill/>
          </a:ln>
        </p:spPr>
      </p:pic>
      <p:sp>
        <p:nvSpPr>
          <p:cNvPr id="136" name="Google Shape;136;p21"/>
          <p:cNvSpPr txBox="1"/>
          <p:nvPr/>
        </p:nvSpPr>
        <p:spPr>
          <a:xfrm>
            <a:off x="1317050" y="2433500"/>
            <a:ext cx="1152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Finger Paint"/>
                <a:ea typeface="Finger Paint"/>
                <a:cs typeface="Finger Paint"/>
                <a:sym typeface="Finger Paint"/>
              </a:rPr>
              <a:t>disease</a:t>
            </a:r>
            <a:endParaRPr>
              <a:latin typeface="Finger Paint"/>
              <a:ea typeface="Finger Paint"/>
              <a:cs typeface="Finger Paint"/>
              <a:sym typeface="Finger Paint"/>
            </a:endParaRPr>
          </a:p>
        </p:txBody>
      </p:sp>
      <p:sp>
        <p:nvSpPr>
          <p:cNvPr id="137" name="Google Shape;137;p21"/>
          <p:cNvSpPr txBox="1"/>
          <p:nvPr/>
        </p:nvSpPr>
        <p:spPr>
          <a:xfrm>
            <a:off x="1317050" y="3555150"/>
            <a:ext cx="1152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Finger Paint"/>
                <a:ea typeface="Finger Paint"/>
                <a:cs typeface="Finger Paint"/>
                <a:sym typeface="Finger Paint"/>
              </a:rPr>
              <a:t>vector</a:t>
            </a:r>
            <a:endParaRPr>
              <a:latin typeface="Finger Paint"/>
              <a:ea typeface="Finger Paint"/>
              <a:cs typeface="Finger Paint"/>
              <a:sym typeface="Finger Paint"/>
            </a:endParaRPr>
          </a:p>
        </p:txBody>
      </p:sp>
      <p:sp>
        <p:nvSpPr>
          <p:cNvPr id="138" name="Google Shape;138;p21"/>
          <p:cNvSpPr txBox="1"/>
          <p:nvPr/>
        </p:nvSpPr>
        <p:spPr>
          <a:xfrm>
            <a:off x="1317050" y="4676800"/>
            <a:ext cx="1152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Finger Paint"/>
                <a:ea typeface="Finger Paint"/>
                <a:cs typeface="Finger Paint"/>
                <a:sym typeface="Finger Paint"/>
              </a:rPr>
              <a:t>Climate</a:t>
            </a:r>
            <a:endParaRPr>
              <a:latin typeface="Finger Paint"/>
              <a:ea typeface="Finger Paint"/>
              <a:cs typeface="Finger Paint"/>
              <a:sym typeface="Finger Paint"/>
            </a:endParaRPr>
          </a:p>
        </p:txBody>
      </p:sp>
      <p:sp>
        <p:nvSpPr>
          <p:cNvPr id="139" name="Google Shape;139;p21"/>
          <p:cNvSpPr txBox="1"/>
          <p:nvPr/>
        </p:nvSpPr>
        <p:spPr>
          <a:xfrm>
            <a:off x="1317050" y="5798450"/>
            <a:ext cx="1152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Finger Paint"/>
                <a:ea typeface="Finger Paint"/>
                <a:cs typeface="Finger Paint"/>
                <a:sym typeface="Finger Paint"/>
              </a:rPr>
              <a:t>immunity</a:t>
            </a:r>
            <a:endParaRPr>
              <a:latin typeface="Finger Paint"/>
              <a:ea typeface="Finger Paint"/>
              <a:cs typeface="Finger Paint"/>
              <a:sym typeface="Finger Paint"/>
            </a:endParaRPr>
          </a:p>
        </p:txBody>
      </p:sp>
      <p:sp>
        <p:nvSpPr>
          <p:cNvPr id="140" name="Google Shape;140;p21"/>
          <p:cNvSpPr txBox="1"/>
          <p:nvPr/>
        </p:nvSpPr>
        <p:spPr>
          <a:xfrm>
            <a:off x="1317050" y="6920100"/>
            <a:ext cx="1152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Finger Paint"/>
                <a:ea typeface="Finger Paint"/>
                <a:cs typeface="Finger Paint"/>
                <a:sym typeface="Finger Paint"/>
              </a:rPr>
              <a:t>fungi</a:t>
            </a:r>
            <a:endParaRPr>
              <a:latin typeface="Finger Paint"/>
              <a:ea typeface="Finger Paint"/>
              <a:cs typeface="Finger Paint"/>
              <a:sym typeface="Finger Paint"/>
            </a:endParaRPr>
          </a:p>
        </p:txBody>
      </p:sp>
      <p:sp>
        <p:nvSpPr>
          <p:cNvPr id="141" name="Google Shape;141;p21"/>
          <p:cNvSpPr txBox="1"/>
          <p:nvPr/>
        </p:nvSpPr>
        <p:spPr>
          <a:xfrm>
            <a:off x="1317050" y="8041750"/>
            <a:ext cx="1152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Finger Paint"/>
                <a:ea typeface="Finger Paint"/>
                <a:cs typeface="Finger Paint"/>
                <a:sym typeface="Finger Paint"/>
              </a:rPr>
              <a:t>bacteria</a:t>
            </a:r>
            <a:endParaRPr>
              <a:latin typeface="Finger Paint"/>
              <a:ea typeface="Finger Paint"/>
              <a:cs typeface="Finger Paint"/>
              <a:sym typeface="Finger Paint"/>
            </a:endParaRPr>
          </a:p>
        </p:txBody>
      </p:sp>
      <p:sp>
        <p:nvSpPr>
          <p:cNvPr id="142" name="Google Shape;142;p21"/>
          <p:cNvSpPr txBox="1"/>
          <p:nvPr/>
        </p:nvSpPr>
        <p:spPr>
          <a:xfrm>
            <a:off x="2764875" y="2250625"/>
            <a:ext cx="2135400" cy="7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n</a:t>
            </a:r>
            <a:r>
              <a:rPr lang="en">
                <a:solidFill>
                  <a:srgbClr val="FFFFFF"/>
                </a:solidFill>
              </a:rPr>
              <a:t>. A condition that causes harm to a living thing. A sickness. </a:t>
            </a:r>
            <a:endParaRPr>
              <a:solidFill>
                <a:srgbClr val="FFFFFF"/>
              </a:solidFill>
            </a:endParaRPr>
          </a:p>
        </p:txBody>
      </p:sp>
      <p:sp>
        <p:nvSpPr>
          <p:cNvPr id="143" name="Google Shape;143;p21"/>
          <p:cNvSpPr txBox="1"/>
          <p:nvPr/>
        </p:nvSpPr>
        <p:spPr>
          <a:xfrm>
            <a:off x="2764875" y="3371250"/>
            <a:ext cx="2135400" cy="7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n</a:t>
            </a:r>
            <a:r>
              <a:rPr lang="en">
                <a:solidFill>
                  <a:srgbClr val="FFFFFF"/>
                </a:solidFill>
              </a:rPr>
              <a:t>. An organism that carries disease. </a:t>
            </a:r>
            <a:endParaRPr>
              <a:solidFill>
                <a:srgbClr val="FFFFFF"/>
              </a:solidFill>
            </a:endParaRPr>
          </a:p>
        </p:txBody>
      </p:sp>
      <p:sp>
        <p:nvSpPr>
          <p:cNvPr id="144" name="Google Shape;144;p21"/>
          <p:cNvSpPr txBox="1"/>
          <p:nvPr/>
        </p:nvSpPr>
        <p:spPr>
          <a:xfrm>
            <a:off x="2764875" y="4479575"/>
            <a:ext cx="2135400" cy="7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n</a:t>
            </a:r>
            <a:r>
              <a:rPr lang="en">
                <a:solidFill>
                  <a:srgbClr val="FFFFFF"/>
                </a:solidFill>
              </a:rPr>
              <a:t>. The usual weather conditions in a place over time.</a:t>
            </a:r>
            <a:endParaRPr>
              <a:solidFill>
                <a:srgbClr val="FFFFFF"/>
              </a:solidFill>
            </a:endParaRPr>
          </a:p>
        </p:txBody>
      </p:sp>
      <p:sp>
        <p:nvSpPr>
          <p:cNvPr id="145" name="Google Shape;145;p21"/>
          <p:cNvSpPr txBox="1"/>
          <p:nvPr/>
        </p:nvSpPr>
        <p:spPr>
          <a:xfrm>
            <a:off x="2764875" y="5587900"/>
            <a:ext cx="2135400" cy="7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n</a:t>
            </a:r>
            <a:r>
              <a:rPr lang="en">
                <a:solidFill>
                  <a:srgbClr val="FFFFFF"/>
                </a:solidFill>
              </a:rPr>
              <a:t>. Being able to resist a disease. </a:t>
            </a:r>
            <a:endParaRPr>
              <a:solidFill>
                <a:srgbClr val="FFFFFF"/>
              </a:solidFill>
            </a:endParaRPr>
          </a:p>
        </p:txBody>
      </p:sp>
      <p:sp>
        <p:nvSpPr>
          <p:cNvPr id="146" name="Google Shape;146;p21"/>
          <p:cNvSpPr txBox="1"/>
          <p:nvPr/>
        </p:nvSpPr>
        <p:spPr>
          <a:xfrm>
            <a:off x="2764875" y="6696225"/>
            <a:ext cx="2135400" cy="7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n</a:t>
            </a:r>
            <a:r>
              <a:rPr lang="en">
                <a:solidFill>
                  <a:srgbClr val="FFFFFF"/>
                </a:solidFill>
              </a:rPr>
              <a:t>. A plant-like living thing that cannot make its own food.  </a:t>
            </a:r>
            <a:endParaRPr>
              <a:solidFill>
                <a:srgbClr val="FFFFFF"/>
              </a:solidFill>
            </a:endParaRPr>
          </a:p>
        </p:txBody>
      </p:sp>
      <p:sp>
        <p:nvSpPr>
          <p:cNvPr id="147" name="Google Shape;147;p21"/>
          <p:cNvSpPr txBox="1"/>
          <p:nvPr/>
        </p:nvSpPr>
        <p:spPr>
          <a:xfrm>
            <a:off x="2764875" y="7840388"/>
            <a:ext cx="2135400" cy="7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n. Tiny living organisms with only one cell. </a:t>
            </a:r>
            <a:endParaRPr>
              <a:solidFill>
                <a:srgbClr val="FFFFFF"/>
              </a:solidFill>
            </a:endParaRPr>
          </a:p>
        </p:txBody>
      </p:sp>
      <p:sp>
        <p:nvSpPr>
          <p:cNvPr id="148" name="Google Shape;148;p21"/>
          <p:cNvSpPr txBox="1"/>
          <p:nvPr/>
        </p:nvSpPr>
        <p:spPr>
          <a:xfrm>
            <a:off x="5102675" y="2250625"/>
            <a:ext cx="2432100" cy="7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1"/>
          <p:cNvSpPr txBox="1"/>
          <p:nvPr/>
        </p:nvSpPr>
        <p:spPr>
          <a:xfrm>
            <a:off x="5102675" y="3371250"/>
            <a:ext cx="2432100" cy="7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1"/>
          <p:cNvSpPr txBox="1"/>
          <p:nvPr/>
        </p:nvSpPr>
        <p:spPr>
          <a:xfrm>
            <a:off x="5102675" y="4492900"/>
            <a:ext cx="2432100" cy="7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1"/>
          <p:cNvSpPr txBox="1"/>
          <p:nvPr/>
        </p:nvSpPr>
        <p:spPr>
          <a:xfrm>
            <a:off x="5102675" y="5614550"/>
            <a:ext cx="2432100" cy="7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1"/>
          <p:cNvSpPr txBox="1"/>
          <p:nvPr/>
        </p:nvSpPr>
        <p:spPr>
          <a:xfrm>
            <a:off x="5102675" y="6662525"/>
            <a:ext cx="2432100" cy="7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1"/>
          <p:cNvSpPr txBox="1"/>
          <p:nvPr/>
        </p:nvSpPr>
        <p:spPr>
          <a:xfrm>
            <a:off x="5102675" y="7857850"/>
            <a:ext cx="2432100" cy="76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1"/>
          <p:cNvSpPr txBox="1"/>
          <p:nvPr/>
        </p:nvSpPr>
        <p:spPr>
          <a:xfrm>
            <a:off x="118725" y="1253125"/>
            <a:ext cx="75348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solidFill>
                  <a:schemeClr val="dk1"/>
                </a:solidFill>
                <a:latin typeface="Raleway"/>
                <a:ea typeface="Raleway"/>
                <a:cs typeface="Raleway"/>
                <a:sym typeface="Raleway"/>
              </a:rPr>
              <a:t>Directions: </a:t>
            </a:r>
            <a:r>
              <a:rPr lang="en" sz="1600">
                <a:solidFill>
                  <a:schemeClr val="dk1"/>
                </a:solidFill>
                <a:latin typeface="Raleway"/>
                <a:ea typeface="Raleway"/>
                <a:cs typeface="Raleway"/>
                <a:sym typeface="Raleway"/>
              </a:rPr>
              <a:t>Cut out the orange images below and match them with the correct vocab word. Then write a sentence for each word in the gray square. </a:t>
            </a:r>
            <a:endParaRPr sz="1600"/>
          </a:p>
        </p:txBody>
      </p:sp>
      <p:sp>
        <p:nvSpPr>
          <p:cNvPr id="155" name="Google Shape;155;p21"/>
          <p:cNvSpPr txBox="1"/>
          <p:nvPr>
            <p:ph idx="12" type="sldNum"/>
          </p:nvPr>
        </p:nvSpPr>
        <p:spPr>
          <a:xfrm>
            <a:off x="7201589" y="9423980"/>
            <a:ext cx="466500" cy="7698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b="1" lang="en">
                <a:solidFill>
                  <a:srgbClr val="FF0000"/>
                </a:solidFill>
              </a:rPr>
              <a:t>‹#›</a:t>
            </a:fld>
            <a:endParaRPr b="1">
              <a:solidFill>
                <a:srgbClr val="FF0000"/>
              </a:solidFill>
            </a:endParaRPr>
          </a:p>
        </p:txBody>
      </p:sp>
      <p:pic>
        <p:nvPicPr>
          <p:cNvPr id="156" name="Google Shape;156;p21"/>
          <p:cNvPicPr preferRelativeResize="0"/>
          <p:nvPr/>
        </p:nvPicPr>
        <p:blipFill>
          <a:blip r:embed="rId11">
            <a:alphaModFix/>
          </a:blip>
          <a:stretch>
            <a:fillRect/>
          </a:stretch>
        </p:blipFill>
        <p:spPr>
          <a:xfrm>
            <a:off x="86925" y="9060697"/>
            <a:ext cx="466500" cy="44826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